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0" r:id="rId10"/>
    <p:sldId id="262" r:id="rId11"/>
    <p:sldId id="263" r:id="rId12"/>
    <p:sldId id="265" r:id="rId13"/>
    <p:sldId id="264" r:id="rId14"/>
    <p:sldId id="267" r:id="rId15"/>
    <p:sldId id="272" r:id="rId16"/>
    <p:sldId id="268" r:id="rId17"/>
    <p:sldId id="269" r:id="rId18"/>
    <p:sldId id="270" r:id="rId19"/>
    <p:sldId id="271" r:id="rId20"/>
  </p:sldIdLst>
  <p:sldSz cx="18288000" cy="10287000"/>
  <p:notesSz cx="6858000" cy="9144000"/>
  <p:embeddedFontLst>
    <p:embeddedFont>
      <p:font typeface="Aileron" panose="020B0604020202020204" charset="0"/>
      <p:regular r:id="rId21"/>
    </p:embeddedFont>
    <p:embeddedFont>
      <p:font typeface="Aileron Bold" panose="020B0604020202020204" charset="0"/>
      <p:regular r:id="rId22"/>
    </p:embeddedFont>
    <p:embeddedFont>
      <p:font typeface="Canva Sans" panose="020B0604020202020204" charset="0"/>
      <p:regular r:id="rId23"/>
    </p:embeddedFont>
    <p:embeddedFont>
      <p:font typeface="Canva Sans Bold" panose="020B0604020202020204" charset="0"/>
      <p:regular r:id="rId24"/>
    </p:embeddedFont>
    <p:embeddedFont>
      <p:font typeface="TT Commons Pro" panose="020B0604020202020204" charset="0"/>
      <p:regular r:id="rId25"/>
    </p:embeddedFont>
    <p:embeddedFont>
      <p:font typeface="TT Commons Pro Bold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38C644-69E5-4CA4-A4B8-A287BC402476}" v="7" dt="2026-08-26T09:54:54.7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6" d="100"/>
          <a:sy n="66" d="100"/>
        </p:scale>
        <p:origin x="8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ey Cooper" userId="6c743cc0-8891-4c0d-a27e-5c9502c01737" providerId="ADAL" clId="{170FC696-9B29-4F92-A63F-04E2090F12E3}"/>
    <pc:docChg chg="undo custSel addSld delSld modSld">
      <pc:chgData name="Zoey Cooper" userId="6c743cc0-8891-4c0d-a27e-5c9502c01737" providerId="ADAL" clId="{170FC696-9B29-4F92-A63F-04E2090F12E3}" dt="2026-08-26T09:56:13.887" v="187" actId="1076"/>
      <pc:docMkLst>
        <pc:docMk/>
      </pc:docMkLst>
      <pc:sldChg chg="modSp mod">
        <pc:chgData name="Zoey Cooper" userId="6c743cc0-8891-4c0d-a27e-5c9502c01737" providerId="ADAL" clId="{170FC696-9B29-4F92-A63F-04E2090F12E3}" dt="2026-08-04T12:55:54.886" v="39" actId="14100"/>
        <pc:sldMkLst>
          <pc:docMk/>
          <pc:sldMk cId="0" sldId="256"/>
        </pc:sldMkLst>
        <pc:spChg chg="mod">
          <ac:chgData name="Zoey Cooper" userId="6c743cc0-8891-4c0d-a27e-5c9502c01737" providerId="ADAL" clId="{170FC696-9B29-4F92-A63F-04E2090F12E3}" dt="2026-08-04T12:55:48.744" v="38" actId="14100"/>
          <ac:spMkLst>
            <pc:docMk/>
            <pc:sldMk cId="0" sldId="256"/>
            <ac:spMk id="18" creationId="{00000000-0000-0000-0000-000000000000}"/>
          </ac:spMkLst>
        </pc:spChg>
        <pc:grpChg chg="mod">
          <ac:chgData name="Zoey Cooper" userId="6c743cc0-8891-4c0d-a27e-5c9502c01737" providerId="ADAL" clId="{170FC696-9B29-4F92-A63F-04E2090F12E3}" dt="2026-08-04T12:55:54.886" v="39" actId="14100"/>
          <ac:grpSpMkLst>
            <pc:docMk/>
            <pc:sldMk cId="0" sldId="256"/>
            <ac:grpSpMk id="15" creationId="{00000000-0000-0000-0000-000000000000}"/>
          </ac:grpSpMkLst>
        </pc:grpChg>
      </pc:sldChg>
      <pc:sldChg chg="modSp mod">
        <pc:chgData name="Zoey Cooper" userId="6c743cc0-8891-4c0d-a27e-5c9502c01737" providerId="ADAL" clId="{170FC696-9B29-4F92-A63F-04E2090F12E3}" dt="2026-08-04T13:00:10.511" v="40" actId="14100"/>
        <pc:sldMkLst>
          <pc:docMk/>
          <pc:sldMk cId="0" sldId="257"/>
        </pc:sldMkLst>
        <pc:spChg chg="mod">
          <ac:chgData name="Zoey Cooper" userId="6c743cc0-8891-4c0d-a27e-5c9502c01737" providerId="ADAL" clId="{170FC696-9B29-4F92-A63F-04E2090F12E3}" dt="2026-08-04T13:00:10.511" v="40" actId="14100"/>
          <ac:spMkLst>
            <pc:docMk/>
            <pc:sldMk cId="0" sldId="257"/>
            <ac:spMk id="2" creationId="{00000000-0000-0000-0000-000000000000}"/>
          </ac:spMkLst>
        </pc:spChg>
      </pc:sldChg>
      <pc:sldChg chg="modSp mod">
        <pc:chgData name="Zoey Cooper" userId="6c743cc0-8891-4c0d-a27e-5c9502c01737" providerId="ADAL" clId="{170FC696-9B29-4F92-A63F-04E2090F12E3}" dt="2026-08-04T13:00:49.832" v="42" actId="13926"/>
        <pc:sldMkLst>
          <pc:docMk/>
          <pc:sldMk cId="0" sldId="259"/>
        </pc:sldMkLst>
        <pc:spChg chg="mod">
          <ac:chgData name="Zoey Cooper" userId="6c743cc0-8891-4c0d-a27e-5c9502c01737" providerId="ADAL" clId="{170FC696-9B29-4F92-A63F-04E2090F12E3}" dt="2026-08-04T13:00:49.832" v="42" actId="13926"/>
          <ac:spMkLst>
            <pc:docMk/>
            <pc:sldMk cId="0" sldId="259"/>
            <ac:spMk id="12" creationId="{00000000-0000-0000-0000-000000000000}"/>
          </ac:spMkLst>
        </pc:spChg>
      </pc:sldChg>
      <pc:sldChg chg="modSp mod">
        <pc:chgData name="Zoey Cooper" userId="6c743cc0-8891-4c0d-a27e-5c9502c01737" providerId="ADAL" clId="{170FC696-9B29-4F92-A63F-04E2090F12E3}" dt="2026-08-04T13:01:21.880" v="44" actId="14100"/>
        <pc:sldMkLst>
          <pc:docMk/>
          <pc:sldMk cId="0" sldId="260"/>
        </pc:sldMkLst>
        <pc:spChg chg="mod">
          <ac:chgData name="Zoey Cooper" userId="6c743cc0-8891-4c0d-a27e-5c9502c01737" providerId="ADAL" clId="{170FC696-9B29-4F92-A63F-04E2090F12E3}" dt="2026-08-04T13:01:21.880" v="44" actId="14100"/>
          <ac:spMkLst>
            <pc:docMk/>
            <pc:sldMk cId="0" sldId="260"/>
            <ac:spMk id="13" creationId="{00000000-0000-0000-0000-000000000000}"/>
          </ac:spMkLst>
        </pc:spChg>
      </pc:sldChg>
      <pc:sldChg chg="modSp mod">
        <pc:chgData name="Zoey Cooper" userId="6c743cc0-8891-4c0d-a27e-5c9502c01737" providerId="ADAL" clId="{170FC696-9B29-4F92-A63F-04E2090F12E3}" dt="2026-08-04T13:10:50.033" v="90" actId="5793"/>
        <pc:sldMkLst>
          <pc:docMk/>
          <pc:sldMk cId="0" sldId="263"/>
        </pc:sldMkLst>
        <pc:spChg chg="mod">
          <ac:chgData name="Zoey Cooper" userId="6c743cc0-8891-4c0d-a27e-5c9502c01737" providerId="ADAL" clId="{170FC696-9B29-4F92-A63F-04E2090F12E3}" dt="2026-08-04T13:10:50.033" v="90" actId="5793"/>
          <ac:spMkLst>
            <pc:docMk/>
            <pc:sldMk cId="0" sldId="263"/>
            <ac:spMk id="3" creationId="{00000000-0000-0000-0000-000000000000}"/>
          </ac:spMkLst>
        </pc:spChg>
      </pc:sldChg>
      <pc:sldChg chg="delSp modSp add del mod">
        <pc:chgData name="Zoey Cooper" userId="6c743cc0-8891-4c0d-a27e-5c9502c01737" providerId="ADAL" clId="{170FC696-9B29-4F92-A63F-04E2090F12E3}" dt="2026-08-26T09:50:59.678" v="153" actId="47"/>
        <pc:sldMkLst>
          <pc:docMk/>
          <pc:sldMk cId="0" sldId="268"/>
        </pc:sldMkLst>
        <pc:spChg chg="mod">
          <ac:chgData name="Zoey Cooper" userId="6c743cc0-8891-4c0d-a27e-5c9502c01737" providerId="ADAL" clId="{170FC696-9B29-4F92-A63F-04E2090F12E3}" dt="2026-08-04T13:14:21.038" v="140" actId="1076"/>
          <ac:spMkLst>
            <pc:docMk/>
            <pc:sldMk cId="0" sldId="268"/>
            <ac:spMk id="4" creationId="{00000000-0000-0000-0000-000000000000}"/>
          </ac:spMkLst>
        </pc:spChg>
        <pc:spChg chg="mod">
          <ac:chgData name="Zoey Cooper" userId="6c743cc0-8891-4c0d-a27e-5c9502c01737" providerId="ADAL" clId="{170FC696-9B29-4F92-A63F-04E2090F12E3}" dt="2026-08-04T13:14:07.926" v="138" actId="1076"/>
          <ac:spMkLst>
            <pc:docMk/>
            <pc:sldMk cId="0" sldId="268"/>
            <ac:spMk id="6" creationId="{00000000-0000-0000-0000-000000000000}"/>
          </ac:spMkLst>
        </pc:spChg>
        <pc:spChg chg="mod">
          <ac:chgData name="Zoey Cooper" userId="6c743cc0-8891-4c0d-a27e-5c9502c01737" providerId="ADAL" clId="{170FC696-9B29-4F92-A63F-04E2090F12E3}" dt="2026-08-04T13:14:02.204" v="136" actId="1076"/>
          <ac:spMkLst>
            <pc:docMk/>
            <pc:sldMk cId="0" sldId="268"/>
            <ac:spMk id="7" creationId="{00000000-0000-0000-0000-000000000000}"/>
          </ac:spMkLst>
        </pc:spChg>
      </pc:sldChg>
      <pc:sldChg chg="modSp mod">
        <pc:chgData name="Zoey Cooper" userId="6c743cc0-8891-4c0d-a27e-5c9502c01737" providerId="ADAL" clId="{170FC696-9B29-4F92-A63F-04E2090F12E3}" dt="2026-08-04T13:14:37.775" v="141" actId="1076"/>
        <pc:sldMkLst>
          <pc:docMk/>
          <pc:sldMk cId="0" sldId="269"/>
        </pc:sldMkLst>
        <pc:spChg chg="mod">
          <ac:chgData name="Zoey Cooper" userId="6c743cc0-8891-4c0d-a27e-5c9502c01737" providerId="ADAL" clId="{170FC696-9B29-4F92-A63F-04E2090F12E3}" dt="2026-08-04T13:14:37.775" v="141" actId="1076"/>
          <ac:spMkLst>
            <pc:docMk/>
            <pc:sldMk cId="0" sldId="269"/>
            <ac:spMk id="11" creationId="{00000000-0000-0000-0000-000000000000}"/>
          </ac:spMkLst>
        </pc:spChg>
      </pc:sldChg>
      <pc:sldChg chg="modSp mod">
        <pc:chgData name="Zoey Cooper" userId="6c743cc0-8891-4c0d-a27e-5c9502c01737" providerId="ADAL" clId="{170FC696-9B29-4F92-A63F-04E2090F12E3}" dt="2026-08-04T13:14:47.889" v="142" actId="1076"/>
        <pc:sldMkLst>
          <pc:docMk/>
          <pc:sldMk cId="0" sldId="270"/>
        </pc:sldMkLst>
        <pc:spChg chg="mod">
          <ac:chgData name="Zoey Cooper" userId="6c743cc0-8891-4c0d-a27e-5c9502c01737" providerId="ADAL" clId="{170FC696-9B29-4F92-A63F-04E2090F12E3}" dt="2026-08-04T13:14:47.889" v="142" actId="1076"/>
          <ac:spMkLst>
            <pc:docMk/>
            <pc:sldMk cId="0" sldId="270"/>
            <ac:spMk id="14" creationId="{00000000-0000-0000-0000-000000000000}"/>
          </ac:spMkLst>
        </pc:spChg>
      </pc:sldChg>
      <pc:sldChg chg="addSp delSp modSp add mod">
        <pc:chgData name="Zoey Cooper" userId="6c743cc0-8891-4c0d-a27e-5c9502c01737" providerId="ADAL" clId="{170FC696-9B29-4F92-A63F-04E2090F12E3}" dt="2026-08-26T09:56:13.887" v="187" actId="1076"/>
        <pc:sldMkLst>
          <pc:docMk/>
          <pc:sldMk cId="974292912" sldId="272"/>
        </pc:sldMkLst>
        <pc:spChg chg="mod">
          <ac:chgData name="Zoey Cooper" userId="6c743cc0-8891-4c0d-a27e-5c9502c01737" providerId="ADAL" clId="{170FC696-9B29-4F92-A63F-04E2090F12E3}" dt="2026-08-04T13:11:34.515" v="104" actId="20577"/>
          <ac:spMkLst>
            <pc:docMk/>
            <pc:sldMk cId="974292912" sldId="272"/>
            <ac:spMk id="6" creationId="{BC150C0C-0A9A-F65F-EBE5-9D61925DF417}"/>
          </ac:spMkLst>
        </pc:spChg>
        <pc:picChg chg="add del mod">
          <ac:chgData name="Zoey Cooper" userId="6c743cc0-8891-4c0d-a27e-5c9502c01737" providerId="ADAL" clId="{170FC696-9B29-4F92-A63F-04E2090F12E3}" dt="2026-08-26T09:49:03.609" v="150" actId="478"/>
          <ac:picMkLst>
            <pc:docMk/>
            <pc:sldMk cId="974292912" sldId="272"/>
            <ac:picMk id="3" creationId="{99DF5079-B770-3C84-02B8-CEAF01430A91}"/>
          </ac:picMkLst>
        </pc:picChg>
        <pc:picChg chg="add mod modCrop">
          <ac:chgData name="Zoey Cooper" userId="6c743cc0-8891-4c0d-a27e-5c9502c01737" providerId="ADAL" clId="{170FC696-9B29-4F92-A63F-04E2090F12E3}" dt="2026-08-26T09:55:37.209" v="185" actId="1076"/>
          <ac:picMkLst>
            <pc:docMk/>
            <pc:sldMk cId="974292912" sldId="272"/>
            <ac:picMk id="4" creationId="{8FBB5C50-14BB-8C39-794B-220B3DF308DD}"/>
          </ac:picMkLst>
        </pc:picChg>
        <pc:picChg chg="add mod modCrop">
          <ac:chgData name="Zoey Cooper" userId="6c743cc0-8891-4c0d-a27e-5c9502c01737" providerId="ADAL" clId="{170FC696-9B29-4F92-A63F-04E2090F12E3}" dt="2026-08-26T09:55:44.545" v="186" actId="1076"/>
          <ac:picMkLst>
            <pc:docMk/>
            <pc:sldMk cId="974292912" sldId="272"/>
            <ac:picMk id="5" creationId="{964D0EAC-690D-0830-FE08-F70ABA42C3BC}"/>
          </ac:picMkLst>
        </pc:picChg>
        <pc:picChg chg="add mod modCrop">
          <ac:chgData name="Zoey Cooper" userId="6c743cc0-8891-4c0d-a27e-5c9502c01737" providerId="ADAL" clId="{170FC696-9B29-4F92-A63F-04E2090F12E3}" dt="2026-08-26T09:55:26.453" v="179" actId="1076"/>
          <ac:picMkLst>
            <pc:docMk/>
            <pc:sldMk cId="974292912" sldId="272"/>
            <ac:picMk id="8" creationId="{FEE88533-812F-0DA7-A64C-32ED46A0BC53}"/>
          </ac:picMkLst>
        </pc:picChg>
        <pc:picChg chg="add mod modCrop">
          <ac:chgData name="Zoey Cooper" userId="6c743cc0-8891-4c0d-a27e-5c9502c01737" providerId="ADAL" clId="{170FC696-9B29-4F92-A63F-04E2090F12E3}" dt="2026-08-26T09:56:13.887" v="187" actId="1076"/>
          <ac:picMkLst>
            <pc:docMk/>
            <pc:sldMk cId="974292912" sldId="272"/>
            <ac:picMk id="10" creationId="{D3869C4D-2A55-5E92-AEAE-51FC9A0B842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bit.ly/49cg3UX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7" Type="http://schemas.openxmlformats.org/officeDocument/2006/relationships/image" Target="../media/image2.png"/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svg"/><Relationship Id="rId5" Type="http://schemas.openxmlformats.org/officeDocument/2006/relationships/image" Target="../media/image44.svg"/><Relationship Id="rId4" Type="http://schemas.openxmlformats.org/officeDocument/2006/relationships/image" Target="../media/image43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9504" y="3329886"/>
            <a:ext cx="6586861" cy="1664543"/>
            <a:chOff x="0" y="0"/>
            <a:chExt cx="1734811" cy="4383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34811" cy="438398"/>
            </a:xfrm>
            <a:custGeom>
              <a:avLst/>
              <a:gdLst/>
              <a:ahLst/>
              <a:cxnLst/>
              <a:rect l="l" t="t" r="r" b="b"/>
              <a:pathLst>
                <a:path w="1734811" h="438398">
                  <a:moveTo>
                    <a:pt x="0" y="0"/>
                  </a:moveTo>
                  <a:lnTo>
                    <a:pt x="1734811" y="0"/>
                  </a:lnTo>
                  <a:lnTo>
                    <a:pt x="1734811" y="438398"/>
                  </a:lnTo>
                  <a:lnTo>
                    <a:pt x="0" y="438398"/>
                  </a:lnTo>
                  <a:close/>
                </a:path>
              </a:pathLst>
            </a:custGeom>
            <a:solidFill>
              <a:srgbClr val="3D596B">
                <a:alpha val="82745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1734811" cy="4002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50" b="-1776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4489277" y="8627290"/>
            <a:ext cx="3531774" cy="1659710"/>
          </a:xfrm>
          <a:custGeom>
            <a:avLst/>
            <a:gdLst/>
            <a:ahLst/>
            <a:cxnLst/>
            <a:rect l="l" t="t" r="r" b="b"/>
            <a:pathLst>
              <a:path w="3531774" h="1659710">
                <a:moveTo>
                  <a:pt x="0" y="0"/>
                </a:moveTo>
                <a:lnTo>
                  <a:pt x="3531774" y="0"/>
                </a:lnTo>
                <a:lnTo>
                  <a:pt x="3531774" y="1659710"/>
                </a:lnTo>
                <a:lnTo>
                  <a:pt x="0" y="165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0205262" cy="1809701"/>
            <a:chOff x="0" y="0"/>
            <a:chExt cx="2884015" cy="51142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884015" cy="511423"/>
            </a:xfrm>
            <a:custGeom>
              <a:avLst/>
              <a:gdLst/>
              <a:ahLst/>
              <a:cxnLst/>
              <a:rect l="l" t="t" r="r" b="b"/>
              <a:pathLst>
                <a:path w="2884015" h="511423">
                  <a:moveTo>
                    <a:pt x="0" y="0"/>
                  </a:moveTo>
                  <a:lnTo>
                    <a:pt x="2884015" y="0"/>
                  </a:lnTo>
                  <a:lnTo>
                    <a:pt x="2884015" y="511423"/>
                  </a:lnTo>
                  <a:lnTo>
                    <a:pt x="0" y="511423"/>
                  </a:lnTo>
                  <a:close/>
                </a:path>
              </a:pathLst>
            </a:custGeom>
            <a:solidFill>
              <a:srgbClr val="364A8A">
                <a:alpha val="9098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8100"/>
              <a:ext cx="2884015" cy="473323"/>
            </a:xfrm>
            <a:prstGeom prst="rect">
              <a:avLst/>
            </a:prstGeom>
          </p:spPr>
          <p:txBody>
            <a:bodyPr lIns="47344" tIns="47344" rIns="47344" bIns="47344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45471" y="862285"/>
            <a:ext cx="9988491" cy="1923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657"/>
              </a:lnSpc>
            </a:pPr>
            <a:r>
              <a:rPr lang="en-US" sz="11183" b="1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“SUSTAINABLE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8700" y="3044127"/>
            <a:ext cx="6504346" cy="1809701"/>
            <a:chOff x="0" y="0"/>
            <a:chExt cx="1838133" cy="51142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38133" cy="511423"/>
            </a:xfrm>
            <a:custGeom>
              <a:avLst/>
              <a:gdLst/>
              <a:ahLst/>
              <a:cxnLst/>
              <a:rect l="l" t="t" r="r" b="b"/>
              <a:pathLst>
                <a:path w="1838133" h="511423">
                  <a:moveTo>
                    <a:pt x="0" y="0"/>
                  </a:moveTo>
                  <a:lnTo>
                    <a:pt x="1838133" y="0"/>
                  </a:lnTo>
                  <a:lnTo>
                    <a:pt x="1838133" y="511423"/>
                  </a:lnTo>
                  <a:lnTo>
                    <a:pt x="0" y="511423"/>
                  </a:lnTo>
                  <a:close/>
                </a:path>
              </a:pathLst>
            </a:custGeom>
            <a:solidFill>
              <a:srgbClr val="364A8A">
                <a:alpha val="9098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1838133" cy="473323"/>
            </a:xfrm>
            <a:prstGeom prst="rect">
              <a:avLst/>
            </a:prstGeom>
          </p:spPr>
          <p:txBody>
            <a:bodyPr lIns="47344" tIns="47344" rIns="47344" bIns="47344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45471" y="2877713"/>
            <a:ext cx="6287575" cy="1923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657"/>
              </a:lnSpc>
            </a:pPr>
            <a:r>
              <a:rPr lang="en-US" sz="11183" b="1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SHORES”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28700" y="5308754"/>
            <a:ext cx="11315700" cy="1003806"/>
            <a:chOff x="0" y="0"/>
            <a:chExt cx="2059627" cy="28367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59627" cy="283676"/>
            </a:xfrm>
            <a:custGeom>
              <a:avLst/>
              <a:gdLst/>
              <a:ahLst/>
              <a:cxnLst/>
              <a:rect l="l" t="t" r="r" b="b"/>
              <a:pathLst>
                <a:path w="2059627" h="283676">
                  <a:moveTo>
                    <a:pt x="0" y="0"/>
                  </a:moveTo>
                  <a:lnTo>
                    <a:pt x="2059627" y="0"/>
                  </a:lnTo>
                  <a:lnTo>
                    <a:pt x="2059627" y="283676"/>
                  </a:lnTo>
                  <a:lnTo>
                    <a:pt x="0" y="283676"/>
                  </a:lnTo>
                  <a:close/>
                </a:path>
              </a:pathLst>
            </a:custGeom>
            <a:solidFill>
              <a:srgbClr val="364A8A">
                <a:alpha val="9098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38100"/>
              <a:ext cx="2059627" cy="245576"/>
            </a:xfrm>
            <a:prstGeom prst="rect">
              <a:avLst/>
            </a:prstGeom>
          </p:spPr>
          <p:txBody>
            <a:bodyPr lIns="47344" tIns="47344" rIns="47344" bIns="47344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45471" y="5391557"/>
            <a:ext cx="12241929" cy="7444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1" dirty="0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Zoey Cooper, Climate and Comms Officer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064" y="-951669"/>
            <a:ext cx="18297064" cy="11238669"/>
          </a:xfrm>
          <a:custGeom>
            <a:avLst/>
            <a:gdLst/>
            <a:ahLst/>
            <a:cxnLst/>
            <a:rect l="l" t="t" r="r" b="b"/>
            <a:pathLst>
              <a:path w="20583064" h="11238669">
                <a:moveTo>
                  <a:pt x="0" y="0"/>
                </a:moveTo>
                <a:lnTo>
                  <a:pt x="20583064" y="0"/>
                </a:lnTo>
                <a:lnTo>
                  <a:pt x="20583064" y="11238669"/>
                </a:lnTo>
                <a:lnTo>
                  <a:pt x="0" y="112386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000"/>
            </a:blip>
            <a:stretch>
              <a:fillRect t="-25994" r="-3759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622570" y="3845856"/>
            <a:ext cx="9803209" cy="310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96"/>
              </a:lnSpc>
            </a:pPr>
            <a:r>
              <a:rPr lang="en-US" sz="2800" b="1" spc="-64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Exmouth is the largest town in East Devon, with a population circa 37,000</a:t>
            </a:r>
            <a:endParaRPr lang="en-US" sz="2800" b="1" spc="-64" dirty="0">
              <a:solidFill>
                <a:srgbClr val="FFFFFF"/>
              </a:solidFill>
              <a:latin typeface="TT Commons Pro Bold"/>
              <a:ea typeface="TT Commons Pro Bold"/>
              <a:cs typeface="TT Commons Pro Bold"/>
            </a:endParaRPr>
          </a:p>
          <a:p>
            <a:pPr algn="l">
              <a:lnSpc>
                <a:spcPts val="4096"/>
              </a:lnSpc>
            </a:pPr>
            <a:r>
              <a:rPr lang="en-US" sz="2800" b="1" spc="-64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2019: Exmouth Town Council (ETC) declared a climate emergency </a:t>
            </a:r>
            <a:endParaRPr lang="en-US" sz="2800" b="1" spc="-64" dirty="0">
              <a:solidFill>
                <a:srgbClr val="FFFFFF"/>
              </a:solidFill>
              <a:latin typeface="TT Commons Pro Bold"/>
              <a:ea typeface="TT Commons Pro Bold"/>
              <a:cs typeface="TT Commons Pro Bold"/>
            </a:endParaRPr>
          </a:p>
          <a:p>
            <a:pPr>
              <a:lnSpc>
                <a:spcPts val="4096"/>
              </a:lnSpc>
            </a:pPr>
            <a:r>
              <a:rPr lang="en-US" sz="2800" b="1" spc="-64" dirty="0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2020: ETC commissioned a consultancy to assess its carbon footprint and established a dedicated working party</a:t>
            </a:r>
            <a:endParaRPr lang="en-US" sz="2800" b="1" spc="-64" dirty="0">
              <a:solidFill>
                <a:srgbClr val="FFFFFF"/>
              </a:solidFill>
              <a:latin typeface="TT Commons Pro Bold"/>
              <a:ea typeface="TT Commons Pro Bold"/>
              <a:cs typeface="TT Commons Pro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028700" y="3942563"/>
            <a:ext cx="436422" cy="317497"/>
          </a:xfrm>
          <a:custGeom>
            <a:avLst/>
            <a:gdLst/>
            <a:ahLst/>
            <a:cxnLst/>
            <a:rect l="l" t="t" r="r" b="b"/>
            <a:pathLst>
              <a:path w="436422" h="317497">
                <a:moveTo>
                  <a:pt x="0" y="0"/>
                </a:moveTo>
                <a:lnTo>
                  <a:pt x="436422" y="0"/>
                </a:lnTo>
                <a:lnTo>
                  <a:pt x="436422" y="317496"/>
                </a:lnTo>
                <a:lnTo>
                  <a:pt x="0" y="317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028700" y="4992146"/>
            <a:ext cx="436422" cy="317497"/>
          </a:xfrm>
          <a:custGeom>
            <a:avLst/>
            <a:gdLst/>
            <a:ahLst/>
            <a:cxnLst/>
            <a:rect l="l" t="t" r="r" b="b"/>
            <a:pathLst>
              <a:path w="436422" h="317497">
                <a:moveTo>
                  <a:pt x="0" y="0"/>
                </a:moveTo>
                <a:lnTo>
                  <a:pt x="436422" y="0"/>
                </a:lnTo>
                <a:lnTo>
                  <a:pt x="436422" y="317497"/>
                </a:lnTo>
                <a:lnTo>
                  <a:pt x="0" y="317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028700" y="6043068"/>
            <a:ext cx="436422" cy="317497"/>
          </a:xfrm>
          <a:custGeom>
            <a:avLst/>
            <a:gdLst/>
            <a:ahLst/>
            <a:cxnLst/>
            <a:rect l="l" t="t" r="r" b="b"/>
            <a:pathLst>
              <a:path w="436422" h="317497">
                <a:moveTo>
                  <a:pt x="0" y="0"/>
                </a:moveTo>
                <a:lnTo>
                  <a:pt x="436422" y="0"/>
                </a:lnTo>
                <a:lnTo>
                  <a:pt x="436422" y="317496"/>
                </a:lnTo>
                <a:lnTo>
                  <a:pt x="0" y="317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028700" y="7245048"/>
            <a:ext cx="436422" cy="317497"/>
          </a:xfrm>
          <a:custGeom>
            <a:avLst/>
            <a:gdLst/>
            <a:ahLst/>
            <a:cxnLst/>
            <a:rect l="l" t="t" r="r" b="b"/>
            <a:pathLst>
              <a:path w="436422" h="317497">
                <a:moveTo>
                  <a:pt x="0" y="0"/>
                </a:moveTo>
                <a:lnTo>
                  <a:pt x="436422" y="0"/>
                </a:lnTo>
                <a:lnTo>
                  <a:pt x="436422" y="317497"/>
                </a:lnTo>
                <a:lnTo>
                  <a:pt x="0" y="317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028700" y="8250652"/>
            <a:ext cx="436422" cy="317497"/>
          </a:xfrm>
          <a:custGeom>
            <a:avLst/>
            <a:gdLst/>
            <a:ahLst/>
            <a:cxnLst/>
            <a:rect l="l" t="t" r="r" b="b"/>
            <a:pathLst>
              <a:path w="436422" h="317497">
                <a:moveTo>
                  <a:pt x="0" y="0"/>
                </a:moveTo>
                <a:lnTo>
                  <a:pt x="436422" y="0"/>
                </a:lnTo>
                <a:lnTo>
                  <a:pt x="436422" y="317497"/>
                </a:lnTo>
                <a:lnTo>
                  <a:pt x="0" y="317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6035451" y="9258300"/>
            <a:ext cx="1910917" cy="898010"/>
          </a:xfrm>
          <a:custGeom>
            <a:avLst/>
            <a:gdLst/>
            <a:ahLst/>
            <a:cxnLst/>
            <a:rect l="l" t="t" r="r" b="b"/>
            <a:pathLst>
              <a:path w="1910917" h="898010">
                <a:moveTo>
                  <a:pt x="0" y="0"/>
                </a:moveTo>
                <a:lnTo>
                  <a:pt x="1910917" y="0"/>
                </a:lnTo>
                <a:lnTo>
                  <a:pt x="1910917" y="898010"/>
                </a:lnTo>
                <a:lnTo>
                  <a:pt x="0" y="898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1028700" y="1496063"/>
            <a:ext cx="16917668" cy="122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99"/>
              </a:lnSpc>
              <a:spcBef>
                <a:spcPct val="0"/>
              </a:spcBef>
            </a:pPr>
            <a:r>
              <a:rPr lang="en-US" sz="9999" b="1" spc="-199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SETTING THE SCENE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28700" y="8789449"/>
            <a:ext cx="436422" cy="317497"/>
          </a:xfrm>
          <a:custGeom>
            <a:avLst/>
            <a:gdLst/>
            <a:ahLst/>
            <a:cxnLst/>
            <a:rect l="l" t="t" r="r" b="b"/>
            <a:pathLst>
              <a:path w="436422" h="317497">
                <a:moveTo>
                  <a:pt x="0" y="0"/>
                </a:moveTo>
                <a:lnTo>
                  <a:pt x="436422" y="0"/>
                </a:lnTo>
                <a:lnTo>
                  <a:pt x="436422" y="317497"/>
                </a:lnTo>
                <a:lnTo>
                  <a:pt x="0" y="317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1622570" y="7093197"/>
            <a:ext cx="14312156" cy="3121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96"/>
              </a:lnSpc>
            </a:pPr>
            <a:r>
              <a:rPr lang="en-US" sz="2800" b="1" spc="-64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The working party invited Transition Exmouth to attend bi-monthly meetings. </a:t>
            </a:r>
          </a:p>
          <a:p>
            <a:pPr>
              <a:lnSpc>
                <a:spcPts val="4096"/>
              </a:lnSpc>
            </a:pPr>
            <a:r>
              <a:rPr lang="en-US" sz="2800" b="1" spc="-64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Together, we developed a ten-point climate action plan.</a:t>
            </a:r>
            <a:endParaRPr lang="en-US" sz="2800" b="1" spc="-64">
              <a:solidFill>
                <a:srgbClr val="FFFFFF"/>
              </a:solidFill>
              <a:latin typeface="TT Commons Pro Bold"/>
              <a:ea typeface="TT Commons Pro Bold"/>
              <a:cs typeface="TT Commons Pro Bold"/>
            </a:endParaRPr>
          </a:p>
          <a:p>
            <a:pPr algn="l">
              <a:lnSpc>
                <a:spcPts val="4096"/>
              </a:lnSpc>
            </a:pPr>
            <a:r>
              <a:rPr lang="en-US" sz="2800" b="1" spc="-64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2022: Climate Officer joined the team </a:t>
            </a:r>
            <a:endParaRPr lang="en-US" sz="2800" b="1" spc="-64">
              <a:solidFill>
                <a:srgbClr val="FFFFFF"/>
              </a:solidFill>
              <a:latin typeface="TT Commons Pro Bold"/>
              <a:ea typeface="TT Commons Pro Bold"/>
              <a:cs typeface="TT Commons Pro Bold"/>
            </a:endParaRPr>
          </a:p>
          <a:p>
            <a:pPr algn="l">
              <a:lnSpc>
                <a:spcPts val="4096"/>
              </a:lnSpc>
            </a:pPr>
            <a:r>
              <a:rPr lang="en-US" sz="2800" b="1" spc="-64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2023: Climate Action Plan ratified at Full Council &amp; is ongoing</a:t>
            </a:r>
            <a:endParaRPr lang="en-US" sz="2800" b="1" spc="-64">
              <a:solidFill>
                <a:srgbClr val="FFFFFF"/>
              </a:solidFill>
              <a:latin typeface="TT Commons Pro Bold"/>
              <a:ea typeface="TT Commons Pro Bold"/>
              <a:cs typeface="TT Commons Pro Bold"/>
            </a:endParaRPr>
          </a:p>
          <a:p>
            <a:pPr algn="l">
              <a:lnSpc>
                <a:spcPts val="4096"/>
              </a:lnSpc>
            </a:pPr>
            <a:r>
              <a:rPr lang="en-US" sz="2800" b="1" spc="-64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2025: Won ‘Climate Response of the Year’, NALC Star Council Award</a:t>
            </a:r>
            <a:endParaRPr lang="en-US" sz="2800" b="1" spc="-64">
              <a:solidFill>
                <a:srgbClr val="FFFFFF"/>
              </a:solidFill>
              <a:latin typeface="TT Commons Pro Bold"/>
              <a:ea typeface="TT Commons Pro Bold"/>
              <a:cs typeface="TT Commons Pro Bold"/>
            </a:endParaRPr>
          </a:p>
          <a:p>
            <a:pPr algn="l">
              <a:lnSpc>
                <a:spcPts val="4096"/>
              </a:lnSpc>
            </a:pPr>
            <a:endParaRPr lang="en-US" sz="3200" b="1" spc="-64">
              <a:solidFill>
                <a:srgbClr val="FFFFFF"/>
              </a:solidFill>
              <a:latin typeface="TT Commons Pro Bold"/>
              <a:ea typeface="TT Commons Pro Bold"/>
              <a:cs typeface="TT Commons Pro Bold"/>
              <a:sym typeface="TT Commons Pro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028700" y="9316496"/>
            <a:ext cx="436422" cy="317497"/>
          </a:xfrm>
          <a:custGeom>
            <a:avLst/>
            <a:gdLst/>
            <a:ahLst/>
            <a:cxnLst/>
            <a:rect l="l" t="t" r="r" b="b"/>
            <a:pathLst>
              <a:path w="436422" h="317497">
                <a:moveTo>
                  <a:pt x="0" y="0"/>
                </a:moveTo>
                <a:lnTo>
                  <a:pt x="436422" y="0"/>
                </a:lnTo>
                <a:lnTo>
                  <a:pt x="436422" y="317497"/>
                </a:lnTo>
                <a:lnTo>
                  <a:pt x="0" y="3174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A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20459" y="3730199"/>
            <a:ext cx="4424447" cy="2214117"/>
            <a:chOff x="0" y="0"/>
            <a:chExt cx="498773" cy="24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8773" cy="249600"/>
            </a:xfrm>
            <a:custGeom>
              <a:avLst/>
              <a:gdLst/>
              <a:ahLst/>
              <a:cxnLst/>
              <a:rect l="l" t="t" r="r" b="b"/>
              <a:pathLst>
                <a:path w="498773" h="249600">
                  <a:moveTo>
                    <a:pt x="0" y="0"/>
                  </a:moveTo>
                  <a:lnTo>
                    <a:pt x="498773" y="0"/>
                  </a:lnTo>
                  <a:lnTo>
                    <a:pt x="498773" y="249600"/>
                  </a:lnTo>
                  <a:lnTo>
                    <a:pt x="0" y="249600"/>
                  </a:lnTo>
                  <a:close/>
                </a:path>
              </a:pathLst>
            </a:custGeom>
            <a:solidFill>
              <a:srgbClr val="86BAE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498773" cy="211500"/>
            </a:xfrm>
            <a:prstGeom prst="rect">
              <a:avLst/>
            </a:prstGeom>
          </p:spPr>
          <p:txBody>
            <a:bodyPr lIns="60283" tIns="60283" rIns="60283" bIns="60283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13729" y="4413493"/>
            <a:ext cx="4237906" cy="955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3950" b="1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LEADING BY EXAMPLE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931777" y="3730199"/>
            <a:ext cx="4424447" cy="2214117"/>
            <a:chOff x="0" y="0"/>
            <a:chExt cx="5899262" cy="2952156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5899262" cy="2952156"/>
              <a:chOff x="0" y="0"/>
              <a:chExt cx="498773" cy="2496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98773" cy="249600"/>
              </a:xfrm>
              <a:custGeom>
                <a:avLst/>
                <a:gdLst/>
                <a:ahLst/>
                <a:cxnLst/>
                <a:rect l="l" t="t" r="r" b="b"/>
                <a:pathLst>
                  <a:path w="498773" h="249600">
                    <a:moveTo>
                      <a:pt x="0" y="0"/>
                    </a:moveTo>
                    <a:lnTo>
                      <a:pt x="498773" y="0"/>
                    </a:lnTo>
                    <a:lnTo>
                      <a:pt x="498773" y="249600"/>
                    </a:lnTo>
                    <a:lnTo>
                      <a:pt x="0" y="249600"/>
                    </a:lnTo>
                    <a:close/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38100"/>
                <a:ext cx="498773" cy="21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9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124360" y="998552"/>
              <a:ext cx="5650542" cy="8788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30"/>
                </a:lnSpc>
              </a:pPr>
              <a:r>
                <a:rPr lang="en-US" sz="3950" b="1">
                  <a:solidFill>
                    <a:srgbClr val="FFFFFF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PROCUREMENT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843094" y="3730199"/>
            <a:ext cx="4424447" cy="2214117"/>
            <a:chOff x="0" y="0"/>
            <a:chExt cx="498773" cy="2496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98773" cy="249600"/>
            </a:xfrm>
            <a:custGeom>
              <a:avLst/>
              <a:gdLst/>
              <a:ahLst/>
              <a:cxnLst/>
              <a:rect l="l" t="t" r="r" b="b"/>
              <a:pathLst>
                <a:path w="498773" h="249600">
                  <a:moveTo>
                    <a:pt x="0" y="0"/>
                  </a:moveTo>
                  <a:lnTo>
                    <a:pt x="498773" y="0"/>
                  </a:lnTo>
                  <a:lnTo>
                    <a:pt x="498773" y="249600"/>
                  </a:lnTo>
                  <a:lnTo>
                    <a:pt x="0" y="249600"/>
                  </a:lnTo>
                  <a:close/>
                </a:path>
              </a:pathLst>
            </a:custGeom>
            <a:solidFill>
              <a:srgbClr val="86BAE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498773" cy="211500"/>
            </a:xfrm>
            <a:prstGeom prst="rect">
              <a:avLst/>
            </a:prstGeom>
          </p:spPr>
          <p:txBody>
            <a:bodyPr lIns="73676" tIns="73676" rIns="73676" bIns="73676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936365" y="4614008"/>
            <a:ext cx="4237906" cy="525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0"/>
              </a:lnSpc>
            </a:pPr>
            <a:r>
              <a:rPr lang="en-US" sz="3950" b="1">
                <a:solidFill>
                  <a:srgbClr val="F4F4F4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PLACE-SHAPING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2020459" y="6432514"/>
            <a:ext cx="4424447" cy="2214117"/>
            <a:chOff x="0" y="0"/>
            <a:chExt cx="498773" cy="2496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98773" cy="249600"/>
            </a:xfrm>
            <a:custGeom>
              <a:avLst/>
              <a:gdLst/>
              <a:ahLst/>
              <a:cxnLst/>
              <a:rect l="l" t="t" r="r" b="b"/>
              <a:pathLst>
                <a:path w="498773" h="249600">
                  <a:moveTo>
                    <a:pt x="0" y="0"/>
                  </a:moveTo>
                  <a:lnTo>
                    <a:pt x="498773" y="0"/>
                  </a:lnTo>
                  <a:lnTo>
                    <a:pt x="498773" y="249600"/>
                  </a:lnTo>
                  <a:lnTo>
                    <a:pt x="0" y="24960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38100"/>
              <a:ext cx="498773" cy="211500"/>
            </a:xfrm>
            <a:prstGeom prst="rect">
              <a:avLst/>
            </a:prstGeom>
          </p:spPr>
          <p:txBody>
            <a:bodyPr lIns="60283" tIns="60283" rIns="60283" bIns="60283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116964" y="7114263"/>
            <a:ext cx="4237906" cy="955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3950" b="1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ENGAGING &amp; EDUCATING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931777" y="6432514"/>
            <a:ext cx="4424447" cy="2214117"/>
            <a:chOff x="0" y="0"/>
            <a:chExt cx="5899262" cy="2952156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5899262" cy="2952156"/>
              <a:chOff x="0" y="0"/>
              <a:chExt cx="498773" cy="2496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98773" cy="249600"/>
              </a:xfrm>
              <a:custGeom>
                <a:avLst/>
                <a:gdLst/>
                <a:ahLst/>
                <a:cxnLst/>
                <a:rect l="l" t="t" r="r" b="b"/>
                <a:pathLst>
                  <a:path w="498773" h="249600">
                    <a:moveTo>
                      <a:pt x="0" y="0"/>
                    </a:moveTo>
                    <a:lnTo>
                      <a:pt x="498773" y="0"/>
                    </a:lnTo>
                    <a:lnTo>
                      <a:pt x="498773" y="249600"/>
                    </a:lnTo>
                    <a:lnTo>
                      <a:pt x="0" y="249600"/>
                    </a:lnTo>
                    <a:close/>
                  </a:path>
                </a:pathLst>
              </a:custGeom>
              <a:solidFill>
                <a:srgbClr val="86BAEA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38100"/>
                <a:ext cx="498773" cy="211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9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24360" y="998552"/>
              <a:ext cx="5650542" cy="8788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30"/>
                </a:lnSpc>
              </a:pPr>
              <a:r>
                <a:rPr lang="en-US" sz="3950" b="1">
                  <a:solidFill>
                    <a:srgbClr val="FFFFFF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CONVENING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843094" y="6432514"/>
            <a:ext cx="4424447" cy="2214117"/>
            <a:chOff x="0" y="0"/>
            <a:chExt cx="498773" cy="2496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98773" cy="249600"/>
            </a:xfrm>
            <a:custGeom>
              <a:avLst/>
              <a:gdLst/>
              <a:ahLst/>
              <a:cxnLst/>
              <a:rect l="l" t="t" r="r" b="b"/>
              <a:pathLst>
                <a:path w="498773" h="249600">
                  <a:moveTo>
                    <a:pt x="0" y="0"/>
                  </a:moveTo>
                  <a:lnTo>
                    <a:pt x="498773" y="0"/>
                  </a:lnTo>
                  <a:lnTo>
                    <a:pt x="498773" y="249600"/>
                  </a:lnTo>
                  <a:lnTo>
                    <a:pt x="0" y="249600"/>
                  </a:lnTo>
                  <a:close/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38100"/>
              <a:ext cx="498773" cy="211500"/>
            </a:xfrm>
            <a:prstGeom prst="rect">
              <a:avLst/>
            </a:prstGeom>
          </p:spPr>
          <p:txBody>
            <a:bodyPr lIns="73676" tIns="73676" rIns="73676" bIns="73676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1936365" y="7314778"/>
            <a:ext cx="4237906" cy="525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0"/>
              </a:lnSpc>
            </a:pPr>
            <a:r>
              <a:rPr lang="en-US" sz="3950" b="1">
                <a:solidFill>
                  <a:srgbClr val="F4F4F4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LOBBYING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28700" y="1496063"/>
            <a:ext cx="16230600" cy="122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99"/>
              </a:lnSpc>
              <a:spcBef>
                <a:spcPct val="0"/>
              </a:spcBef>
            </a:pPr>
            <a:r>
              <a:rPr lang="en-US" sz="9999" b="1" spc="-199">
                <a:solidFill>
                  <a:srgbClr val="FBFCFB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OUR INFLUENCE</a:t>
            </a:r>
          </a:p>
        </p:txBody>
      </p:sp>
      <p:sp>
        <p:nvSpPr>
          <p:cNvPr id="29" name="Freeform 29"/>
          <p:cNvSpPr/>
          <p:nvPr/>
        </p:nvSpPr>
        <p:spPr>
          <a:xfrm>
            <a:off x="16035451" y="9258300"/>
            <a:ext cx="1910917" cy="898010"/>
          </a:xfrm>
          <a:custGeom>
            <a:avLst/>
            <a:gdLst/>
            <a:ahLst/>
            <a:cxnLst/>
            <a:rect l="l" t="t" r="r" b="b"/>
            <a:pathLst>
              <a:path w="1910917" h="898010">
                <a:moveTo>
                  <a:pt x="0" y="0"/>
                </a:moveTo>
                <a:lnTo>
                  <a:pt x="1910917" y="0"/>
                </a:lnTo>
                <a:lnTo>
                  <a:pt x="1910917" y="898010"/>
                </a:lnTo>
                <a:lnTo>
                  <a:pt x="0" y="898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A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53845" y="3738779"/>
            <a:ext cx="6728069" cy="5927379"/>
            <a:chOff x="0" y="0"/>
            <a:chExt cx="8970759" cy="7903172"/>
          </a:xfrm>
        </p:grpSpPr>
        <p:grpSp>
          <p:nvGrpSpPr>
            <p:cNvPr id="3" name="Group 3"/>
            <p:cNvGrpSpPr/>
            <p:nvPr/>
          </p:nvGrpSpPr>
          <p:grpSpPr>
            <a:xfrm>
              <a:off x="4711613" y="0"/>
              <a:ext cx="4259145" cy="2261337"/>
              <a:chOff x="0" y="0"/>
              <a:chExt cx="498773" cy="26481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98773" cy="264817"/>
              </a:xfrm>
              <a:custGeom>
                <a:avLst/>
                <a:gdLst/>
                <a:ahLst/>
                <a:cxnLst/>
                <a:rect l="l" t="t" r="r" b="b"/>
                <a:pathLst>
                  <a:path w="498773" h="264817">
                    <a:moveTo>
                      <a:pt x="0" y="0"/>
                    </a:moveTo>
                    <a:lnTo>
                      <a:pt x="498773" y="0"/>
                    </a:lnTo>
                    <a:lnTo>
                      <a:pt x="498773" y="264817"/>
                    </a:lnTo>
                    <a:lnTo>
                      <a:pt x="0" y="264817"/>
                    </a:lnTo>
                    <a:close/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38100"/>
                <a:ext cx="498773" cy="22671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99"/>
                  </a:lnSpc>
                </a:pPr>
                <a:endParaRPr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4801399" y="709274"/>
              <a:ext cx="4079574" cy="7761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13"/>
                </a:lnSpc>
              </a:pPr>
              <a:r>
                <a:rPr lang="en-US" sz="3509" b="1">
                  <a:solidFill>
                    <a:srgbClr val="FFFFFF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WASTE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0" y="0"/>
              <a:ext cx="4259145" cy="2261337"/>
              <a:chOff x="0" y="0"/>
              <a:chExt cx="498773" cy="264817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98773" cy="264817"/>
              </a:xfrm>
              <a:custGeom>
                <a:avLst/>
                <a:gdLst/>
                <a:ahLst/>
                <a:cxnLst/>
                <a:rect l="l" t="t" r="r" b="b"/>
                <a:pathLst>
                  <a:path w="498773" h="264817">
                    <a:moveTo>
                      <a:pt x="0" y="0"/>
                    </a:moveTo>
                    <a:lnTo>
                      <a:pt x="498773" y="0"/>
                    </a:lnTo>
                    <a:lnTo>
                      <a:pt x="498773" y="264817"/>
                    </a:lnTo>
                    <a:lnTo>
                      <a:pt x="0" y="264817"/>
                    </a:lnTo>
                    <a:close/>
                  </a:path>
                </a:pathLst>
              </a:custGeom>
              <a:solidFill>
                <a:srgbClr val="86BAEA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38100"/>
                <a:ext cx="498773" cy="22671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9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89786" y="709274"/>
              <a:ext cx="4079574" cy="7761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13"/>
                </a:lnSpc>
              </a:pPr>
              <a:r>
                <a:rPr lang="en-US" sz="3509" b="1">
                  <a:solidFill>
                    <a:srgbClr val="FFFFFF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FOOD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0" y="5641835"/>
              <a:ext cx="8970759" cy="2261337"/>
              <a:chOff x="0" y="0"/>
              <a:chExt cx="1050534" cy="264817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050534" cy="264817"/>
              </a:xfrm>
              <a:custGeom>
                <a:avLst/>
                <a:gdLst/>
                <a:ahLst/>
                <a:cxnLst/>
                <a:rect l="l" t="t" r="r" b="b"/>
                <a:pathLst>
                  <a:path w="1050534" h="264817">
                    <a:moveTo>
                      <a:pt x="0" y="0"/>
                    </a:moveTo>
                    <a:lnTo>
                      <a:pt x="1050534" y="0"/>
                    </a:lnTo>
                    <a:lnTo>
                      <a:pt x="1050534" y="264817"/>
                    </a:lnTo>
                    <a:lnTo>
                      <a:pt x="0" y="264817"/>
                    </a:lnTo>
                    <a:close/>
                  </a:path>
                </a:pathLst>
              </a:custGeom>
              <a:solidFill>
                <a:srgbClr val="000000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 dirty="0">
                  <a:highlight>
                    <a:srgbClr val="008000"/>
                  </a:highlight>
                </a:endParaRP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38100"/>
                <a:ext cx="1050534" cy="22671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9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189109" y="6351109"/>
              <a:ext cx="8592540" cy="7761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13"/>
                </a:lnSpc>
              </a:pPr>
              <a:r>
                <a:rPr lang="en-US" sz="3509" b="1" dirty="0">
                  <a:solidFill>
                    <a:srgbClr val="FFFFFF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NATURAL ENVIRONMENT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53845" y="5854467"/>
            <a:ext cx="3194359" cy="1696003"/>
            <a:chOff x="0" y="0"/>
            <a:chExt cx="4259145" cy="2261337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4259145" cy="2261337"/>
              <a:chOff x="0" y="0"/>
              <a:chExt cx="498773" cy="264817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98773" cy="264817"/>
              </a:xfrm>
              <a:custGeom>
                <a:avLst/>
                <a:gdLst/>
                <a:ahLst/>
                <a:cxnLst/>
                <a:rect l="l" t="t" r="r" b="b"/>
                <a:pathLst>
                  <a:path w="498773" h="264817">
                    <a:moveTo>
                      <a:pt x="0" y="0"/>
                    </a:moveTo>
                    <a:lnTo>
                      <a:pt x="498773" y="0"/>
                    </a:lnTo>
                    <a:lnTo>
                      <a:pt x="498773" y="264817"/>
                    </a:lnTo>
                    <a:lnTo>
                      <a:pt x="0" y="264817"/>
                    </a:lnTo>
                    <a:close/>
                  </a:path>
                </a:pathLst>
              </a:custGeom>
              <a:solidFill>
                <a:srgbClr val="FF575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38100"/>
                <a:ext cx="498773" cy="22671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99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89786" y="709274"/>
              <a:ext cx="4079574" cy="7761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13"/>
                </a:lnSpc>
              </a:pPr>
              <a:r>
                <a:rPr lang="en-US" sz="3509" b="1">
                  <a:solidFill>
                    <a:srgbClr val="FFFFFF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ENERGY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311874" y="5867379"/>
            <a:ext cx="3170040" cy="1683091"/>
            <a:chOff x="0" y="0"/>
            <a:chExt cx="4226720" cy="2244121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4226720" cy="2244121"/>
              <a:chOff x="0" y="0"/>
              <a:chExt cx="498773" cy="264817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98773" cy="264817"/>
              </a:xfrm>
              <a:custGeom>
                <a:avLst/>
                <a:gdLst/>
                <a:ahLst/>
                <a:cxnLst/>
                <a:rect l="l" t="t" r="r" b="b"/>
                <a:pathLst>
                  <a:path w="498773" h="264817">
                    <a:moveTo>
                      <a:pt x="0" y="0"/>
                    </a:moveTo>
                    <a:lnTo>
                      <a:pt x="498773" y="0"/>
                    </a:lnTo>
                    <a:lnTo>
                      <a:pt x="498773" y="264817"/>
                    </a:lnTo>
                    <a:lnTo>
                      <a:pt x="0" y="264817"/>
                    </a:lnTo>
                    <a:close/>
                  </a:path>
                </a:pathLst>
              </a:custGeom>
              <a:solidFill>
                <a:srgbClr val="86BAEA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38100"/>
                <a:ext cx="498773" cy="22671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9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89102" y="703366"/>
              <a:ext cx="4048516" cy="7707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76"/>
                </a:lnSpc>
              </a:pPr>
              <a:r>
                <a:rPr lang="en-US" sz="3482" b="1">
                  <a:solidFill>
                    <a:srgbClr val="FFFFFF"/>
                  </a:solidFill>
                  <a:latin typeface="TT Commons Pro Bold"/>
                  <a:ea typeface="TT Commons Pro Bold"/>
                  <a:cs typeface="TT Commons Pro Bold"/>
                  <a:sym typeface="TT Commons Pro Bold"/>
                </a:rPr>
                <a:t>TRANSPORT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2097139" y="3738779"/>
            <a:ext cx="7267285" cy="5927379"/>
          </a:xfrm>
          <a:custGeom>
            <a:avLst/>
            <a:gdLst/>
            <a:ahLst/>
            <a:cxnLst/>
            <a:rect l="l" t="t" r="r" b="b"/>
            <a:pathLst>
              <a:path w="7267285" h="5927379">
                <a:moveTo>
                  <a:pt x="0" y="0"/>
                </a:moveTo>
                <a:lnTo>
                  <a:pt x="7267285" y="0"/>
                </a:lnTo>
                <a:lnTo>
                  <a:pt x="7267285" y="5927379"/>
                </a:lnTo>
                <a:lnTo>
                  <a:pt x="0" y="59273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TextBox 26"/>
          <p:cNvSpPr txBox="1"/>
          <p:nvPr/>
        </p:nvSpPr>
        <p:spPr>
          <a:xfrm>
            <a:off x="1028700" y="965458"/>
            <a:ext cx="16230600" cy="236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99"/>
              </a:lnSpc>
              <a:spcBef>
                <a:spcPct val="0"/>
              </a:spcBef>
            </a:pPr>
            <a:r>
              <a:rPr lang="en-US" sz="9999" b="1" spc="-199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(AWARD-WINNING) CLIMATE ACTION PLAN</a:t>
            </a: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A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27409" y="5570896"/>
            <a:ext cx="3209204" cy="3420704"/>
          </a:xfrm>
          <a:custGeom>
            <a:avLst/>
            <a:gdLst/>
            <a:ahLst/>
            <a:cxnLst/>
            <a:rect l="l" t="t" r="r" b="b"/>
            <a:pathLst>
              <a:path w="3209204" h="3420704">
                <a:moveTo>
                  <a:pt x="0" y="0"/>
                </a:moveTo>
                <a:lnTo>
                  <a:pt x="3209203" y="0"/>
                </a:lnTo>
                <a:lnTo>
                  <a:pt x="3209203" y="3420704"/>
                </a:lnTo>
                <a:lnTo>
                  <a:pt x="0" y="3420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4041" r="-9404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436401" y="2038357"/>
            <a:ext cx="4693439" cy="6953243"/>
          </a:xfrm>
          <a:custGeom>
            <a:avLst/>
            <a:gdLst/>
            <a:ahLst/>
            <a:cxnLst/>
            <a:rect l="l" t="t" r="r" b="b"/>
            <a:pathLst>
              <a:path w="4693439" h="6953243">
                <a:moveTo>
                  <a:pt x="0" y="0"/>
                </a:moveTo>
                <a:lnTo>
                  <a:pt x="4693439" y="0"/>
                </a:lnTo>
                <a:lnTo>
                  <a:pt x="4693439" y="6953243"/>
                </a:lnTo>
                <a:lnTo>
                  <a:pt x="0" y="69532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9136662" y="6159065"/>
            <a:ext cx="3816469" cy="2832535"/>
          </a:xfrm>
          <a:custGeom>
            <a:avLst/>
            <a:gdLst/>
            <a:ahLst/>
            <a:cxnLst/>
            <a:rect l="l" t="t" r="r" b="b"/>
            <a:pathLst>
              <a:path w="3816469" h="2832535">
                <a:moveTo>
                  <a:pt x="0" y="0"/>
                </a:moveTo>
                <a:lnTo>
                  <a:pt x="3816469" y="0"/>
                </a:lnTo>
                <a:lnTo>
                  <a:pt x="3816469" y="2832535"/>
                </a:lnTo>
                <a:lnTo>
                  <a:pt x="0" y="28325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3266120" y="553417"/>
            <a:ext cx="4619851" cy="8223036"/>
          </a:xfrm>
          <a:custGeom>
            <a:avLst/>
            <a:gdLst/>
            <a:ahLst/>
            <a:cxnLst/>
            <a:rect l="l" t="t" r="r" b="b"/>
            <a:pathLst>
              <a:path w="4619851" h="8223036">
                <a:moveTo>
                  <a:pt x="0" y="0"/>
                </a:moveTo>
                <a:lnTo>
                  <a:pt x="4619851" y="0"/>
                </a:lnTo>
                <a:lnTo>
                  <a:pt x="4619851" y="8223035"/>
                </a:lnTo>
                <a:lnTo>
                  <a:pt x="0" y="82230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5607337" y="1555269"/>
            <a:ext cx="6621090" cy="236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99"/>
              </a:lnSpc>
              <a:spcBef>
                <a:spcPct val="0"/>
              </a:spcBef>
            </a:pPr>
            <a:r>
              <a:rPr lang="en-US" sz="9999" b="1" spc="-199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DIET CHANGE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6401" y="9210618"/>
            <a:ext cx="4693439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9"/>
              </a:lnSpc>
              <a:spcBef>
                <a:spcPct val="0"/>
              </a:spcBef>
            </a:pPr>
            <a:r>
              <a:rPr lang="en-US" sz="3699" b="1" spc="-7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Films and Q&amp;A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45087" y="9210618"/>
            <a:ext cx="4229595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9"/>
              </a:lnSpc>
              <a:spcBef>
                <a:spcPct val="0"/>
              </a:spcBef>
            </a:pPr>
            <a:r>
              <a:rPr lang="en-US" sz="3699" b="1" spc="-7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Bring &amp; shares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616052" y="9210618"/>
            <a:ext cx="4269920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9"/>
              </a:lnSpc>
              <a:spcBef>
                <a:spcPct val="0"/>
              </a:spcBef>
            </a:pPr>
            <a:r>
              <a:rPr lang="en-US" sz="3699" b="1" spc="-7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Plant-rich blogs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0" y="9210618"/>
            <a:ext cx="4035249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29"/>
              </a:lnSpc>
              <a:spcBef>
                <a:spcPct val="0"/>
              </a:spcBef>
            </a:pPr>
            <a:r>
              <a:rPr lang="en-US" sz="3699" b="1" spc="-7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(Exmouth version)</a:t>
            </a:r>
          </a:p>
        </p:txBody>
      </p:sp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A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812073"/>
            <a:ext cx="10885666" cy="122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99"/>
              </a:lnSpc>
              <a:spcBef>
                <a:spcPct val="0"/>
              </a:spcBef>
            </a:pPr>
            <a:r>
              <a:rPr lang="en-US" sz="9999" b="1" spc="-199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WASTE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553477" y="1664417"/>
            <a:ext cx="5219700" cy="3420704"/>
            <a:chOff x="0" y="0"/>
            <a:chExt cx="715104" cy="4686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5105" cy="468640"/>
            </a:xfrm>
            <a:custGeom>
              <a:avLst/>
              <a:gdLst/>
              <a:ahLst/>
              <a:cxnLst/>
              <a:rect l="l" t="t" r="r" b="b"/>
              <a:pathLst>
                <a:path w="715105" h="468640">
                  <a:moveTo>
                    <a:pt x="0" y="0"/>
                  </a:moveTo>
                  <a:lnTo>
                    <a:pt x="715105" y="0"/>
                  </a:lnTo>
                  <a:lnTo>
                    <a:pt x="715105" y="468640"/>
                  </a:lnTo>
                  <a:lnTo>
                    <a:pt x="0" y="468640"/>
                  </a:lnTo>
                  <a:close/>
                </a:path>
              </a:pathLst>
            </a:custGeom>
            <a:solidFill>
              <a:srgbClr val="F4F4F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715104" cy="430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158662" y="6431677"/>
            <a:ext cx="5344934" cy="3496904"/>
          </a:xfrm>
          <a:custGeom>
            <a:avLst/>
            <a:gdLst/>
            <a:ahLst/>
            <a:cxnLst/>
            <a:rect l="l" t="t" r="r" b="b"/>
            <a:pathLst>
              <a:path w="5344934" h="3496904">
                <a:moveTo>
                  <a:pt x="0" y="0"/>
                </a:moveTo>
                <a:lnTo>
                  <a:pt x="5344934" y="0"/>
                </a:lnTo>
                <a:lnTo>
                  <a:pt x="5344934" y="3496904"/>
                </a:lnTo>
                <a:lnTo>
                  <a:pt x="0" y="3496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248" b="-724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2211616" y="1664417"/>
            <a:ext cx="5239027" cy="3798556"/>
          </a:xfrm>
          <a:custGeom>
            <a:avLst/>
            <a:gdLst/>
            <a:ahLst/>
            <a:cxnLst/>
            <a:rect l="l" t="t" r="r" b="b"/>
            <a:pathLst>
              <a:path w="5239027" h="3798556">
                <a:moveTo>
                  <a:pt x="0" y="0"/>
                </a:moveTo>
                <a:lnTo>
                  <a:pt x="5239027" y="0"/>
                </a:lnTo>
                <a:lnTo>
                  <a:pt x="5239027" y="3798556"/>
                </a:lnTo>
                <a:lnTo>
                  <a:pt x="0" y="3798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168" b="-516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6553477" y="1660425"/>
            <a:ext cx="5219700" cy="3676598"/>
          </a:xfrm>
          <a:custGeom>
            <a:avLst/>
            <a:gdLst/>
            <a:ahLst/>
            <a:cxnLst/>
            <a:rect l="l" t="t" r="r" b="b"/>
            <a:pathLst>
              <a:path w="5219700" h="3676598">
                <a:moveTo>
                  <a:pt x="0" y="0"/>
                </a:moveTo>
                <a:lnTo>
                  <a:pt x="5219700" y="0"/>
                </a:lnTo>
                <a:lnTo>
                  <a:pt x="5219700" y="3676597"/>
                </a:lnTo>
                <a:lnTo>
                  <a:pt x="0" y="36765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9556" r="-95281" b="-3493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6428243" y="6431677"/>
            <a:ext cx="5344934" cy="3496904"/>
          </a:xfrm>
          <a:custGeom>
            <a:avLst/>
            <a:gdLst/>
            <a:ahLst/>
            <a:cxnLst/>
            <a:rect l="l" t="t" r="r" b="b"/>
            <a:pathLst>
              <a:path w="5344934" h="3496904">
                <a:moveTo>
                  <a:pt x="0" y="0"/>
                </a:moveTo>
                <a:lnTo>
                  <a:pt x="5344934" y="0"/>
                </a:lnTo>
                <a:lnTo>
                  <a:pt x="5344934" y="3496904"/>
                </a:lnTo>
                <a:lnTo>
                  <a:pt x="0" y="34969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248" b="-724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1978192" y="5613247"/>
            <a:ext cx="2631182" cy="63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Sea serpent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22921" y="5613247"/>
            <a:ext cx="3355578" cy="63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Butt ballot bins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47512" y="840005"/>
            <a:ext cx="3031629" cy="63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Exmouth Cup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158662" y="840006"/>
            <a:ext cx="5344934" cy="609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1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Hygiene products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13913" y="5613247"/>
            <a:ext cx="3234432" cy="63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Clothes swaps</a:t>
            </a:r>
          </a:p>
        </p:txBody>
      </p:sp>
      <p:sp>
        <p:nvSpPr>
          <p:cNvPr id="15" name="Freeform 15"/>
          <p:cNvSpPr/>
          <p:nvPr/>
        </p:nvSpPr>
        <p:spPr>
          <a:xfrm>
            <a:off x="621316" y="6431677"/>
            <a:ext cx="5344934" cy="3496904"/>
          </a:xfrm>
          <a:custGeom>
            <a:avLst/>
            <a:gdLst/>
            <a:ahLst/>
            <a:cxnLst/>
            <a:rect l="l" t="t" r="r" b="b"/>
            <a:pathLst>
              <a:path w="5344934" h="3496904">
                <a:moveTo>
                  <a:pt x="0" y="0"/>
                </a:moveTo>
                <a:lnTo>
                  <a:pt x="5344934" y="0"/>
                </a:lnTo>
                <a:lnTo>
                  <a:pt x="5344934" y="3496904"/>
                </a:lnTo>
                <a:lnTo>
                  <a:pt x="0" y="34969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00" b="-300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7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9012" y="3226836"/>
            <a:ext cx="10002164" cy="1877395"/>
            <a:chOff x="0" y="0"/>
            <a:chExt cx="961495" cy="1804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1495" cy="180471"/>
            </a:xfrm>
            <a:custGeom>
              <a:avLst/>
              <a:gdLst/>
              <a:ahLst/>
              <a:cxnLst/>
              <a:rect l="l" t="t" r="r" b="b"/>
              <a:pathLst>
                <a:path w="961495" h="180471">
                  <a:moveTo>
                    <a:pt x="0" y="0"/>
                  </a:moveTo>
                  <a:lnTo>
                    <a:pt x="961495" y="0"/>
                  </a:lnTo>
                  <a:lnTo>
                    <a:pt x="961495" y="180471"/>
                  </a:lnTo>
                  <a:lnTo>
                    <a:pt x="0" y="180471"/>
                  </a:lnTo>
                  <a:close/>
                </a:path>
              </a:pathLst>
            </a:custGeom>
            <a:solidFill>
              <a:srgbClr val="E2EBC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8100"/>
              <a:ext cx="961495" cy="1423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040808" y="0"/>
            <a:ext cx="7247192" cy="10287000"/>
          </a:xfrm>
          <a:custGeom>
            <a:avLst/>
            <a:gdLst/>
            <a:ahLst/>
            <a:cxnLst/>
            <a:rect l="l" t="t" r="r" b="b"/>
            <a:pathLst>
              <a:path w="7247192" h="10287000">
                <a:moveTo>
                  <a:pt x="0" y="0"/>
                </a:moveTo>
                <a:lnTo>
                  <a:pt x="7247192" y="0"/>
                </a:lnTo>
                <a:lnTo>
                  <a:pt x="724719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749012" y="5802970"/>
            <a:ext cx="10002164" cy="400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6300"/>
              </a:lnSpc>
            </a:pPr>
            <a:r>
              <a:rPr lang="en-US" sz="5000" spc="-10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The project stimulated conversations and inspired action around retrofitting homes in Exmouth to improve energy efficiency and sustainability.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9012" y="1191850"/>
            <a:ext cx="16510288" cy="122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99"/>
              </a:lnSpc>
              <a:spcBef>
                <a:spcPct val="0"/>
              </a:spcBef>
            </a:pPr>
            <a:r>
              <a:rPr lang="en-US" sz="9999" b="1" spc="-199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ENERGY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3396231"/>
            <a:ext cx="9467864" cy="159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59"/>
              </a:lnSpc>
            </a:pPr>
            <a:r>
              <a:rPr lang="en-US" sz="3999" b="1" spc="-79">
                <a:solidFill>
                  <a:srgbClr val="2B2B2B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ECOE Advice partnered with Exmouth Town Council to launch a pilot Retrofit Project</a:t>
            </a:r>
          </a:p>
        </p:txBody>
      </p:sp>
    </p:spTree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749012" y="1191850"/>
            <a:ext cx="16510288" cy="1173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99"/>
              </a:lnSpc>
              <a:spcBef>
                <a:spcPct val="0"/>
              </a:spcBef>
            </a:pPr>
            <a:r>
              <a:rPr lang="en-US" sz="9999" b="1" spc="-199" dirty="0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ECO ASSETS …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09711" y="7601324"/>
            <a:ext cx="17637344" cy="2359200"/>
            <a:chOff x="0" y="0"/>
            <a:chExt cx="4984327" cy="66671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984327" cy="666712"/>
            </a:xfrm>
            <a:custGeom>
              <a:avLst/>
              <a:gdLst/>
              <a:ahLst/>
              <a:cxnLst/>
              <a:rect l="l" t="t" r="r" b="b"/>
              <a:pathLst>
                <a:path w="4984327" h="666712">
                  <a:moveTo>
                    <a:pt x="0" y="0"/>
                  </a:moveTo>
                  <a:lnTo>
                    <a:pt x="4984327" y="0"/>
                  </a:lnTo>
                  <a:lnTo>
                    <a:pt x="4984327" y="666712"/>
                  </a:lnTo>
                  <a:lnTo>
                    <a:pt x="0" y="666712"/>
                  </a:lnTo>
                  <a:close/>
                </a:path>
              </a:pathLst>
            </a:custGeom>
            <a:solidFill>
              <a:srgbClr val="364A8A">
                <a:alpha val="9098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38100"/>
              <a:ext cx="4984327" cy="628612"/>
            </a:xfrm>
            <a:prstGeom prst="rect">
              <a:avLst/>
            </a:prstGeom>
          </p:spPr>
          <p:txBody>
            <a:bodyPr lIns="47344" tIns="47344" rIns="47344" bIns="47344" rtlCol="0" anchor="ctr"/>
            <a:lstStyle/>
            <a:p>
              <a:pPr algn="ctr">
                <a:lnSpc>
                  <a:spcPts val="189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28383" y="7646306"/>
            <a:ext cx="9035389" cy="2231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4732" lvl="1" indent="-507366" algn="l">
              <a:lnSpc>
                <a:spcPts val="5922"/>
              </a:lnSpc>
              <a:buFont typeface="Arial"/>
              <a:buChar char="•"/>
            </a:pPr>
            <a:r>
              <a:rPr lang="en-US" sz="4700" spc="-9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Refresh and retrofit: 2024</a:t>
            </a:r>
          </a:p>
          <a:p>
            <a:pPr marL="1014732" lvl="1" indent="-507366" algn="l">
              <a:lnSpc>
                <a:spcPts val="5922"/>
              </a:lnSpc>
              <a:buFont typeface="Arial"/>
              <a:buChar char="•"/>
            </a:pPr>
            <a:r>
              <a:rPr lang="en-US" sz="4700" spc="-9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Local suppliers &amp; contractors</a:t>
            </a:r>
          </a:p>
          <a:p>
            <a:pPr marL="1014732" lvl="1" indent="-507366" algn="l">
              <a:lnSpc>
                <a:spcPts val="5922"/>
              </a:lnSpc>
              <a:buFont typeface="Arial"/>
              <a:buChar char="•"/>
            </a:pPr>
            <a:r>
              <a:rPr lang="en-US" sz="4700" spc="-9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Tuk-tuk power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4227" y="7646306"/>
            <a:ext cx="10002164" cy="2231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4732" lvl="1" indent="-507366" algn="l">
              <a:lnSpc>
                <a:spcPts val="5922"/>
              </a:lnSpc>
              <a:buFont typeface="Arial"/>
              <a:buChar char="•"/>
            </a:pPr>
            <a:r>
              <a:rPr lang="en-US" sz="4700" spc="-9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Solar panels: 2021</a:t>
            </a:r>
          </a:p>
          <a:p>
            <a:pPr marL="1014732" lvl="1" indent="-507366" algn="l">
              <a:lnSpc>
                <a:spcPts val="5922"/>
              </a:lnSpc>
              <a:buFont typeface="Arial"/>
              <a:buChar char="•"/>
            </a:pPr>
            <a:r>
              <a:rPr lang="en-US" sz="4700" spc="-9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Battery (to harvest solar): 2024</a:t>
            </a:r>
          </a:p>
          <a:p>
            <a:pPr marL="1014732" lvl="1" indent="-507366" algn="l">
              <a:lnSpc>
                <a:spcPts val="5922"/>
              </a:lnSpc>
              <a:buFont typeface="Arial"/>
              <a:buChar char="•"/>
            </a:pPr>
            <a:r>
              <a:rPr lang="en-US" sz="4700" spc="-9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Rainwater harvesting</a:t>
            </a:r>
          </a:p>
        </p:txBody>
      </p:sp>
    </p:spTree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A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9612" y="3585207"/>
            <a:ext cx="4759780" cy="4808349"/>
            <a:chOff x="0" y="0"/>
            <a:chExt cx="6098540" cy="61607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98540" cy="6160770"/>
            </a:xfrm>
            <a:custGeom>
              <a:avLst/>
              <a:gdLst/>
              <a:ahLst/>
              <a:cxnLst/>
              <a:rect l="l" t="t" r="r" b="b"/>
              <a:pathLst>
                <a:path w="6098540" h="6160770">
                  <a:moveTo>
                    <a:pt x="0" y="1170940"/>
                  </a:moveTo>
                  <a:lnTo>
                    <a:pt x="914400" y="128270"/>
                  </a:lnTo>
                  <a:lnTo>
                    <a:pt x="5184140" y="0"/>
                  </a:lnTo>
                  <a:lnTo>
                    <a:pt x="6098540" y="2956560"/>
                  </a:lnTo>
                  <a:lnTo>
                    <a:pt x="5627370" y="5085080"/>
                  </a:lnTo>
                  <a:lnTo>
                    <a:pt x="6032500" y="6160770"/>
                  </a:lnTo>
                  <a:lnTo>
                    <a:pt x="0" y="6160770"/>
                  </a:lnTo>
                  <a:close/>
                </a:path>
              </a:pathLst>
            </a:custGeom>
            <a:blipFill>
              <a:blip r:embed="rId2"/>
              <a:stretch>
                <a:fillRect t="-16073" b="-16073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377656" y="3510624"/>
            <a:ext cx="4759780" cy="4808349"/>
            <a:chOff x="0" y="0"/>
            <a:chExt cx="6098540" cy="616077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098540" cy="6160770"/>
            </a:xfrm>
            <a:custGeom>
              <a:avLst/>
              <a:gdLst/>
              <a:ahLst/>
              <a:cxnLst/>
              <a:rect l="l" t="t" r="r" b="b"/>
              <a:pathLst>
                <a:path w="6098540" h="6160770">
                  <a:moveTo>
                    <a:pt x="0" y="1170940"/>
                  </a:moveTo>
                  <a:lnTo>
                    <a:pt x="914400" y="128270"/>
                  </a:lnTo>
                  <a:lnTo>
                    <a:pt x="5184140" y="0"/>
                  </a:lnTo>
                  <a:lnTo>
                    <a:pt x="6098540" y="2956560"/>
                  </a:lnTo>
                  <a:lnTo>
                    <a:pt x="5627370" y="5085080"/>
                  </a:lnTo>
                  <a:lnTo>
                    <a:pt x="6032500" y="6160770"/>
                  </a:lnTo>
                  <a:lnTo>
                    <a:pt x="0" y="6160770"/>
                  </a:lnTo>
                  <a:close/>
                </a:path>
              </a:pathLst>
            </a:custGeom>
            <a:blipFill>
              <a:blip r:embed="rId3"/>
              <a:stretch>
                <a:fillRect t="-11868" b="-1186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Freeform 6"/>
          <p:cNvSpPr/>
          <p:nvPr/>
        </p:nvSpPr>
        <p:spPr>
          <a:xfrm>
            <a:off x="12671218" y="786217"/>
            <a:ext cx="5378389" cy="7607339"/>
          </a:xfrm>
          <a:custGeom>
            <a:avLst/>
            <a:gdLst/>
            <a:ahLst/>
            <a:cxnLst/>
            <a:rect l="l" t="t" r="r" b="b"/>
            <a:pathLst>
              <a:path w="5378389" h="7607339">
                <a:moveTo>
                  <a:pt x="0" y="0"/>
                </a:moveTo>
                <a:lnTo>
                  <a:pt x="5378388" y="0"/>
                </a:lnTo>
                <a:lnTo>
                  <a:pt x="5378388" y="7607339"/>
                </a:lnTo>
                <a:lnTo>
                  <a:pt x="0" y="76073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976" r="-297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319612" y="8890374"/>
            <a:ext cx="4759780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9"/>
              </a:lnSpc>
              <a:spcBef>
                <a:spcPct val="0"/>
              </a:spcBef>
            </a:pPr>
            <a:r>
              <a:rPr lang="en-US" sz="3699" b="1" spc="-7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“Chasing The Sun”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77656" y="8890374"/>
            <a:ext cx="4759780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9"/>
              </a:lnSpc>
              <a:spcBef>
                <a:spcPct val="0"/>
              </a:spcBef>
            </a:pPr>
            <a:r>
              <a:rPr lang="en-US" sz="3699" b="1" spc="-7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Exmouth Festival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19612" y="1360111"/>
            <a:ext cx="15648776" cy="122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99"/>
              </a:lnSpc>
              <a:spcBef>
                <a:spcPct val="0"/>
              </a:spcBef>
            </a:pPr>
            <a:r>
              <a:rPr lang="en-US" sz="9999" b="1" spc="-199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TRANSPORT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80522" y="8890374"/>
            <a:ext cx="4759780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9"/>
              </a:lnSpc>
              <a:spcBef>
                <a:spcPct val="0"/>
              </a:spcBef>
            </a:pPr>
            <a:r>
              <a:rPr lang="en-US" sz="3699" b="1" spc="-7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Active travel</a:t>
            </a:r>
          </a:p>
        </p:txBody>
      </p:sp>
    </p:spTree>
  </p:cSld>
  <p:clrMapOvr>
    <a:masterClrMapping/>
  </p:clrMapOvr>
  <p:transition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A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56978" y="4425966"/>
            <a:ext cx="3902089" cy="3941906"/>
            <a:chOff x="0" y="0"/>
            <a:chExt cx="6098540" cy="61607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098540" cy="6160770"/>
            </a:xfrm>
            <a:custGeom>
              <a:avLst/>
              <a:gdLst/>
              <a:ahLst/>
              <a:cxnLst/>
              <a:rect l="l" t="t" r="r" b="b"/>
              <a:pathLst>
                <a:path w="6098540" h="6160770">
                  <a:moveTo>
                    <a:pt x="0" y="1170940"/>
                  </a:moveTo>
                  <a:lnTo>
                    <a:pt x="914400" y="128270"/>
                  </a:lnTo>
                  <a:lnTo>
                    <a:pt x="5184140" y="0"/>
                  </a:lnTo>
                  <a:lnTo>
                    <a:pt x="6098540" y="2956560"/>
                  </a:lnTo>
                  <a:lnTo>
                    <a:pt x="5627370" y="5085080"/>
                  </a:lnTo>
                  <a:lnTo>
                    <a:pt x="6032500" y="6160770"/>
                  </a:lnTo>
                  <a:lnTo>
                    <a:pt x="0" y="6160770"/>
                  </a:lnTo>
                  <a:close/>
                </a:path>
              </a:pathLst>
            </a:custGeom>
            <a:blipFill>
              <a:blip r:embed="rId2"/>
              <a:stretch>
                <a:fillRect t="-16073" b="-16073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954330" y="4467612"/>
            <a:ext cx="3902089" cy="3941906"/>
            <a:chOff x="0" y="0"/>
            <a:chExt cx="6098540" cy="616077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098540" cy="6160770"/>
            </a:xfrm>
            <a:custGeom>
              <a:avLst/>
              <a:gdLst/>
              <a:ahLst/>
              <a:cxnLst/>
              <a:rect l="l" t="t" r="r" b="b"/>
              <a:pathLst>
                <a:path w="6098540" h="6160770">
                  <a:moveTo>
                    <a:pt x="0" y="1170940"/>
                  </a:moveTo>
                  <a:lnTo>
                    <a:pt x="914400" y="128270"/>
                  </a:lnTo>
                  <a:lnTo>
                    <a:pt x="5184140" y="0"/>
                  </a:lnTo>
                  <a:lnTo>
                    <a:pt x="6098540" y="2956560"/>
                  </a:lnTo>
                  <a:lnTo>
                    <a:pt x="5627370" y="5085080"/>
                  </a:lnTo>
                  <a:lnTo>
                    <a:pt x="6032500" y="6160770"/>
                  </a:lnTo>
                  <a:lnTo>
                    <a:pt x="0" y="6160770"/>
                  </a:lnTo>
                  <a:close/>
                </a:path>
              </a:pathLst>
            </a:custGeom>
            <a:blipFill>
              <a:blip r:embed="rId3"/>
              <a:stretch>
                <a:fillRect l="-3485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80011" y="4425966"/>
            <a:ext cx="3902089" cy="3941906"/>
            <a:chOff x="0" y="0"/>
            <a:chExt cx="6098540" cy="61607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98540" cy="6160770"/>
            </a:xfrm>
            <a:custGeom>
              <a:avLst/>
              <a:gdLst/>
              <a:ahLst/>
              <a:cxnLst/>
              <a:rect l="l" t="t" r="r" b="b"/>
              <a:pathLst>
                <a:path w="6098540" h="6160770">
                  <a:moveTo>
                    <a:pt x="0" y="1170940"/>
                  </a:moveTo>
                  <a:lnTo>
                    <a:pt x="914400" y="128270"/>
                  </a:lnTo>
                  <a:lnTo>
                    <a:pt x="5184140" y="0"/>
                  </a:lnTo>
                  <a:lnTo>
                    <a:pt x="6098540" y="2956560"/>
                  </a:lnTo>
                  <a:lnTo>
                    <a:pt x="5627370" y="5085080"/>
                  </a:lnTo>
                  <a:lnTo>
                    <a:pt x="6032500" y="6160770"/>
                  </a:lnTo>
                  <a:lnTo>
                    <a:pt x="0" y="6160770"/>
                  </a:lnTo>
                  <a:close/>
                </a:path>
              </a:pathLst>
            </a:custGeom>
            <a:blipFill>
              <a:blip r:embed="rId4"/>
              <a:stretch>
                <a:fillRect l="-13281" r="-1328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3945" y="4425966"/>
            <a:ext cx="3902089" cy="3941906"/>
            <a:chOff x="0" y="0"/>
            <a:chExt cx="6098540" cy="61607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098540" cy="6160770"/>
            </a:xfrm>
            <a:custGeom>
              <a:avLst/>
              <a:gdLst/>
              <a:ahLst/>
              <a:cxnLst/>
              <a:rect l="l" t="t" r="r" b="b"/>
              <a:pathLst>
                <a:path w="6098540" h="6160770">
                  <a:moveTo>
                    <a:pt x="0" y="1170940"/>
                  </a:moveTo>
                  <a:lnTo>
                    <a:pt x="914400" y="128270"/>
                  </a:lnTo>
                  <a:lnTo>
                    <a:pt x="5184140" y="0"/>
                  </a:lnTo>
                  <a:lnTo>
                    <a:pt x="6098540" y="2956560"/>
                  </a:lnTo>
                  <a:lnTo>
                    <a:pt x="5627370" y="5085080"/>
                  </a:lnTo>
                  <a:lnTo>
                    <a:pt x="6032500" y="6160770"/>
                  </a:lnTo>
                  <a:lnTo>
                    <a:pt x="0" y="6160770"/>
                  </a:lnTo>
                  <a:close/>
                </a:path>
              </a:pathLst>
            </a:custGeom>
            <a:blipFill>
              <a:blip r:embed="rId5"/>
              <a:stretch>
                <a:fillRect l="-17428" r="-1742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8650" y="4509258"/>
            <a:ext cx="3902089" cy="3941906"/>
            <a:chOff x="0" y="0"/>
            <a:chExt cx="6098540" cy="61607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098540" cy="6160770"/>
            </a:xfrm>
            <a:custGeom>
              <a:avLst/>
              <a:gdLst/>
              <a:ahLst/>
              <a:cxnLst/>
              <a:rect l="l" t="t" r="r" b="b"/>
              <a:pathLst>
                <a:path w="6098540" h="6160770">
                  <a:moveTo>
                    <a:pt x="0" y="1170940"/>
                  </a:moveTo>
                  <a:lnTo>
                    <a:pt x="914400" y="128270"/>
                  </a:lnTo>
                  <a:lnTo>
                    <a:pt x="5184140" y="0"/>
                  </a:lnTo>
                  <a:lnTo>
                    <a:pt x="6098540" y="2956560"/>
                  </a:lnTo>
                  <a:lnTo>
                    <a:pt x="5627370" y="5085080"/>
                  </a:lnTo>
                  <a:lnTo>
                    <a:pt x="6032500" y="6160770"/>
                  </a:lnTo>
                  <a:lnTo>
                    <a:pt x="0" y="6160770"/>
                  </a:lnTo>
                  <a:close/>
                </a:path>
              </a:pathLst>
            </a:custGeom>
            <a:blipFill>
              <a:blip r:embed="rId6"/>
              <a:stretch>
                <a:fillRect l="-17428" r="-1742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52927" y="8791803"/>
            <a:ext cx="2864125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9"/>
              </a:lnSpc>
              <a:spcBef>
                <a:spcPct val="0"/>
              </a:spcBef>
            </a:pPr>
            <a:r>
              <a:rPr lang="en-US" sz="3699" b="1" spc="-7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Living roofs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58622" y="8791803"/>
            <a:ext cx="5698801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9"/>
              </a:lnSpc>
              <a:spcBef>
                <a:spcPct val="0"/>
              </a:spcBef>
            </a:pPr>
            <a:r>
              <a:rPr lang="en-US" sz="3699" b="1" spc="-7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Water butts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11005" y="8791803"/>
            <a:ext cx="3440100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9"/>
              </a:lnSpc>
              <a:spcBef>
                <a:spcPct val="0"/>
              </a:spcBef>
            </a:pPr>
            <a:r>
              <a:rPr lang="en-US" sz="3699" b="1" spc="-7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Wildlife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19612" y="1360111"/>
            <a:ext cx="15648776" cy="122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99"/>
              </a:lnSpc>
              <a:spcBef>
                <a:spcPct val="0"/>
              </a:spcBef>
            </a:pPr>
            <a:r>
              <a:rPr lang="en-US" sz="9999" b="1" spc="-199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NATURAL ENVIRONMENT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4005692" y="4425966"/>
            <a:ext cx="3902089" cy="3941906"/>
            <a:chOff x="0" y="0"/>
            <a:chExt cx="6098540" cy="616077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098540" cy="6160770"/>
            </a:xfrm>
            <a:custGeom>
              <a:avLst/>
              <a:gdLst/>
              <a:ahLst/>
              <a:cxnLst/>
              <a:rect l="l" t="t" r="r" b="b"/>
              <a:pathLst>
                <a:path w="6098540" h="6160770">
                  <a:moveTo>
                    <a:pt x="0" y="1170940"/>
                  </a:moveTo>
                  <a:lnTo>
                    <a:pt x="914400" y="128270"/>
                  </a:lnTo>
                  <a:lnTo>
                    <a:pt x="5184140" y="0"/>
                  </a:lnTo>
                  <a:lnTo>
                    <a:pt x="6098540" y="2956560"/>
                  </a:lnTo>
                  <a:lnTo>
                    <a:pt x="5627370" y="5085080"/>
                  </a:lnTo>
                  <a:lnTo>
                    <a:pt x="6032500" y="6160770"/>
                  </a:lnTo>
                  <a:lnTo>
                    <a:pt x="0" y="6160770"/>
                  </a:lnTo>
                  <a:close/>
                </a:path>
              </a:pathLst>
            </a:custGeom>
            <a:blipFill>
              <a:blip r:embed="rId7"/>
              <a:stretch>
                <a:fillRect b="-3214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4236686" y="8791803"/>
            <a:ext cx="3440100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29"/>
              </a:lnSpc>
              <a:spcBef>
                <a:spcPct val="0"/>
              </a:spcBef>
            </a:pPr>
            <a:r>
              <a:rPr lang="en-US" sz="3699" b="1" spc="-7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Trees</a:t>
            </a:r>
          </a:p>
        </p:txBody>
      </p:sp>
    </p:spTree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A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3773" y="2809689"/>
            <a:ext cx="5574858" cy="5574858"/>
          </a:xfrm>
          <a:custGeom>
            <a:avLst/>
            <a:gdLst/>
            <a:ahLst/>
            <a:cxnLst/>
            <a:rect l="l" t="t" r="r" b="b"/>
            <a:pathLst>
              <a:path w="5574858" h="5574858">
                <a:moveTo>
                  <a:pt x="0" y="0"/>
                </a:moveTo>
                <a:lnTo>
                  <a:pt x="5574858" y="0"/>
                </a:lnTo>
                <a:lnTo>
                  <a:pt x="5574858" y="5574858"/>
                </a:lnTo>
                <a:lnTo>
                  <a:pt x="0" y="55748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6356388" y="2809689"/>
            <a:ext cx="5574858" cy="5574858"/>
          </a:xfrm>
          <a:custGeom>
            <a:avLst/>
            <a:gdLst/>
            <a:ahLst/>
            <a:cxnLst/>
            <a:rect l="l" t="t" r="r" b="b"/>
            <a:pathLst>
              <a:path w="5574858" h="5574858">
                <a:moveTo>
                  <a:pt x="0" y="0"/>
                </a:moveTo>
                <a:lnTo>
                  <a:pt x="5574858" y="0"/>
                </a:lnTo>
                <a:lnTo>
                  <a:pt x="5574858" y="5574858"/>
                </a:lnTo>
                <a:lnTo>
                  <a:pt x="0" y="55748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2159369" y="2809689"/>
            <a:ext cx="5574858" cy="5574858"/>
          </a:xfrm>
          <a:custGeom>
            <a:avLst/>
            <a:gdLst/>
            <a:ahLst/>
            <a:cxnLst/>
            <a:rect l="l" t="t" r="r" b="b"/>
            <a:pathLst>
              <a:path w="5574858" h="5574858">
                <a:moveTo>
                  <a:pt x="0" y="0"/>
                </a:moveTo>
                <a:lnTo>
                  <a:pt x="5574858" y="0"/>
                </a:lnTo>
                <a:lnTo>
                  <a:pt x="5574858" y="5574858"/>
                </a:lnTo>
                <a:lnTo>
                  <a:pt x="0" y="55748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136" r="-2513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028700" y="8726170"/>
            <a:ext cx="16230600" cy="1035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>
              <a:lnSpc>
                <a:spcPts val="4160"/>
              </a:lnSpc>
              <a:spcBef>
                <a:spcPct val="0"/>
              </a:spcBef>
            </a:pPr>
            <a:r>
              <a:rPr lang="en-US" sz="3200" spc="-64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As a town surrounded by sensitive ecological sites, it’s important the </a:t>
            </a:r>
            <a:r>
              <a:rPr lang="en-US" sz="3200" b="1" spc="-64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Exmouth Festival</a:t>
            </a:r>
            <a:r>
              <a:rPr lang="en-US" sz="3200" spc="-64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‘treads as lightly’ as possible. Last year we hosted  </a:t>
            </a:r>
            <a:r>
              <a:rPr lang="en-US" sz="3200" spc="-6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another </a:t>
            </a:r>
            <a:r>
              <a:rPr lang="en-US" sz="3200" b="1" spc="-64" dirty="0">
                <a:solidFill>
                  <a:srgbClr val="FFFFFF"/>
                </a:solidFill>
                <a:latin typeface="Aileron Bold"/>
                <a:ea typeface="Aileron"/>
                <a:cs typeface="Aileron"/>
                <a:sym typeface="Aileron Bold"/>
              </a:rPr>
              <a:t>Craft</a:t>
            </a:r>
            <a:r>
              <a:rPr lang="en-US" sz="3200" b="1" spc="-64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 Your Christmas</a:t>
            </a:r>
            <a:r>
              <a:rPr lang="en-US" sz="3200" spc="-64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event.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19612" y="1360111"/>
            <a:ext cx="15648776" cy="122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99"/>
              </a:lnSpc>
              <a:spcBef>
                <a:spcPct val="0"/>
              </a:spcBef>
            </a:pPr>
            <a:r>
              <a:rPr lang="en-US" sz="9999" b="1" spc="-199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FESTIVALS &amp; EVENTS</a:t>
            </a:r>
          </a:p>
        </p:txBody>
      </p:sp>
    </p:spTree>
  </p:cSld>
  <p:clrMapOvr>
    <a:masterClrMapping/>
  </p:clrMapOvr>
  <p:transition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A8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41486F-183B-35DF-0E7D-6D9E4E880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C150C0C-0A9A-F65F-EBE5-9D61925DF417}"/>
              </a:ext>
            </a:extLst>
          </p:cNvPr>
          <p:cNvSpPr txBox="1"/>
          <p:nvPr/>
        </p:nvSpPr>
        <p:spPr>
          <a:xfrm>
            <a:off x="1319612" y="1360111"/>
            <a:ext cx="15648776" cy="1173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99"/>
              </a:lnSpc>
              <a:spcBef>
                <a:spcPct val="0"/>
              </a:spcBef>
            </a:pPr>
            <a:r>
              <a:rPr lang="en-US" sz="9999" b="1" spc="-199" dirty="0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OUTREACH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E88533-812F-0DA7-A64C-32ED46A0B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" r="3177"/>
          <a:stretch/>
        </p:blipFill>
        <p:spPr>
          <a:xfrm>
            <a:off x="336231" y="3130249"/>
            <a:ext cx="7675576" cy="61601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869C4D-2A55-5E92-AEAE-51FC9A0B8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" t="15115" r="-1064" b="22132"/>
          <a:stretch>
            <a:fillRect/>
          </a:stretch>
        </p:blipFill>
        <p:spPr>
          <a:xfrm>
            <a:off x="8722046" y="6819900"/>
            <a:ext cx="3733800" cy="29965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BB5C50-14BB-8C39-794B-220B3DF308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" b="108"/>
          <a:stretch>
            <a:fillRect/>
          </a:stretch>
        </p:blipFill>
        <p:spPr>
          <a:xfrm>
            <a:off x="13115285" y="3109685"/>
            <a:ext cx="4659271" cy="61806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4D0EAC-690D-0830-FE08-F70ABA42C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" r="3177"/>
          <a:stretch/>
        </p:blipFill>
        <p:spPr>
          <a:xfrm>
            <a:off x="8384302" y="3107871"/>
            <a:ext cx="4358488" cy="349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292912"/>
      </p:ext>
    </p:extLst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2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hlinkClick r:id="rId2" tooltip="https://bit.ly/49cg3UX"/>
          </p:cNvPr>
          <p:cNvSpPr/>
          <p:nvPr/>
        </p:nvSpPr>
        <p:spPr>
          <a:xfrm>
            <a:off x="2438400" y="2215994"/>
            <a:ext cx="13660771" cy="6812687"/>
          </a:xfrm>
          <a:custGeom>
            <a:avLst/>
            <a:gdLst/>
            <a:ahLst/>
            <a:cxnLst/>
            <a:rect l="l" t="t" r="r" b="b"/>
            <a:pathLst>
              <a:path w="18288000" h="8314587">
                <a:moveTo>
                  <a:pt x="0" y="0"/>
                </a:moveTo>
                <a:lnTo>
                  <a:pt x="18288000" y="0"/>
                </a:lnTo>
                <a:lnTo>
                  <a:pt x="18288000" y="8314587"/>
                </a:lnTo>
                <a:lnTo>
                  <a:pt x="0" y="83145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576" b="-657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028700" y="642593"/>
            <a:ext cx="5755184" cy="3087537"/>
          </a:xfrm>
          <a:custGeom>
            <a:avLst/>
            <a:gdLst/>
            <a:ahLst/>
            <a:cxnLst/>
            <a:rect l="l" t="t" r="r" b="b"/>
            <a:pathLst>
              <a:path w="5755184" h="3087537">
                <a:moveTo>
                  <a:pt x="0" y="0"/>
                </a:moveTo>
                <a:lnTo>
                  <a:pt x="5755184" y="0"/>
                </a:lnTo>
                <a:lnTo>
                  <a:pt x="5755184" y="3087538"/>
                </a:lnTo>
                <a:lnTo>
                  <a:pt x="0" y="30875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51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5367676" y="7257292"/>
            <a:ext cx="2254643" cy="2254643"/>
          </a:xfrm>
          <a:custGeom>
            <a:avLst/>
            <a:gdLst/>
            <a:ahLst/>
            <a:cxnLst/>
            <a:rect l="l" t="t" r="r" b="b"/>
            <a:pathLst>
              <a:path w="2254643" h="2254643">
                <a:moveTo>
                  <a:pt x="0" y="0"/>
                </a:moveTo>
                <a:lnTo>
                  <a:pt x="2254643" y="0"/>
                </a:lnTo>
                <a:lnTo>
                  <a:pt x="2254643" y="2254643"/>
                </a:lnTo>
                <a:lnTo>
                  <a:pt x="0" y="22546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665681" y="8064892"/>
            <a:ext cx="14034592" cy="639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 b="1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Everything you need to host a screening:</a:t>
            </a:r>
            <a:r>
              <a:rPr lang="en-US" sz="3699" b="1" u="sng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  <a:hlinkClick r:id="rId2" tooltip="https://bit.ly/49cg3UX"/>
              </a:rPr>
              <a:t> https://bit.ly/49cg3UX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9889" y="3064689"/>
            <a:ext cx="4831745" cy="3672126"/>
          </a:xfrm>
          <a:custGeom>
            <a:avLst/>
            <a:gdLst/>
            <a:ahLst/>
            <a:cxnLst/>
            <a:rect l="l" t="t" r="r" b="b"/>
            <a:pathLst>
              <a:path w="4831745" h="3672126">
                <a:moveTo>
                  <a:pt x="0" y="0"/>
                </a:moveTo>
                <a:lnTo>
                  <a:pt x="4831744" y="0"/>
                </a:lnTo>
                <a:lnTo>
                  <a:pt x="4831744" y="3672126"/>
                </a:lnTo>
                <a:lnTo>
                  <a:pt x="0" y="3672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6415066" y="2588835"/>
            <a:ext cx="5457869" cy="4147980"/>
          </a:xfrm>
          <a:custGeom>
            <a:avLst/>
            <a:gdLst/>
            <a:ahLst/>
            <a:cxnLst/>
            <a:rect l="l" t="t" r="r" b="b"/>
            <a:pathLst>
              <a:path w="5457869" h="4147980">
                <a:moveTo>
                  <a:pt x="0" y="0"/>
                </a:moveTo>
                <a:lnTo>
                  <a:pt x="5457868" y="0"/>
                </a:lnTo>
                <a:lnTo>
                  <a:pt x="5457868" y="4147980"/>
                </a:lnTo>
                <a:lnTo>
                  <a:pt x="0" y="4147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2659545" y="2459189"/>
            <a:ext cx="5628455" cy="4277626"/>
          </a:xfrm>
          <a:custGeom>
            <a:avLst/>
            <a:gdLst/>
            <a:ahLst/>
            <a:cxnLst/>
            <a:rect l="l" t="t" r="r" b="b"/>
            <a:pathLst>
              <a:path w="5628455" h="4277626">
                <a:moveTo>
                  <a:pt x="0" y="0"/>
                </a:moveTo>
                <a:lnTo>
                  <a:pt x="5628455" y="0"/>
                </a:lnTo>
                <a:lnTo>
                  <a:pt x="5628455" y="4277626"/>
                </a:lnTo>
                <a:lnTo>
                  <a:pt x="0" y="42776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-10800000">
            <a:off x="9329487" y="6156255"/>
            <a:ext cx="5351103" cy="4066839"/>
          </a:xfrm>
          <a:custGeom>
            <a:avLst/>
            <a:gdLst/>
            <a:ahLst/>
            <a:cxnLst/>
            <a:rect l="l" t="t" r="r" b="b"/>
            <a:pathLst>
              <a:path w="5351103" h="4066839">
                <a:moveTo>
                  <a:pt x="0" y="0"/>
                </a:moveTo>
                <a:lnTo>
                  <a:pt x="5351103" y="0"/>
                </a:lnTo>
                <a:lnTo>
                  <a:pt x="5351103" y="4066838"/>
                </a:lnTo>
                <a:lnTo>
                  <a:pt x="0" y="40668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10800000">
            <a:off x="2799268" y="6223038"/>
            <a:ext cx="5175358" cy="3933272"/>
          </a:xfrm>
          <a:custGeom>
            <a:avLst/>
            <a:gdLst/>
            <a:ahLst/>
            <a:cxnLst/>
            <a:rect l="l" t="t" r="r" b="b"/>
            <a:pathLst>
              <a:path w="5175358" h="3933272">
                <a:moveTo>
                  <a:pt x="0" y="0"/>
                </a:moveTo>
                <a:lnTo>
                  <a:pt x="5175358" y="0"/>
                </a:lnTo>
                <a:lnTo>
                  <a:pt x="5175358" y="3933272"/>
                </a:lnTo>
                <a:lnTo>
                  <a:pt x="0" y="39332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998895" y="3691255"/>
            <a:ext cx="3600746" cy="181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2B2B2B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Assess and map existing climate initiatives in your Town or Parish (Council and/or local group-led).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78767" y="3234055"/>
            <a:ext cx="3530465" cy="2734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2B2B2B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Identify areas for impact and build partnerships with community organisations to meet those opportunities. </a:t>
            </a:r>
          </a:p>
          <a:p>
            <a:pPr algn="ctr">
              <a:lnSpc>
                <a:spcPts val="3639"/>
              </a:lnSpc>
            </a:pPr>
            <a:endParaRPr lang="en-US" sz="2599">
              <a:solidFill>
                <a:srgbClr val="2B2B2B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617392" y="3267094"/>
            <a:ext cx="3712761" cy="2734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2B2B2B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Identify areas of influence for all Working Parties and Committees. Lock sustainability into your Terms of Reference.</a:t>
            </a:r>
          </a:p>
          <a:p>
            <a:pPr algn="ctr">
              <a:lnSpc>
                <a:spcPts val="3639"/>
              </a:lnSpc>
            </a:pPr>
            <a:endParaRPr lang="en-US" sz="2599">
              <a:solidFill>
                <a:srgbClr val="2B2B2B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621715" y="7155915"/>
            <a:ext cx="3530465" cy="2734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2B2B2B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As best you can, measure your carbon footprint. Most importantly, share your sustainability journey.</a:t>
            </a:r>
          </a:p>
          <a:p>
            <a:pPr algn="ctr">
              <a:lnSpc>
                <a:spcPts val="3639"/>
              </a:lnSpc>
            </a:pPr>
            <a:endParaRPr lang="en-US" sz="2599">
              <a:solidFill>
                <a:srgbClr val="2B2B2B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39806" y="7451362"/>
            <a:ext cx="3530465" cy="227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2B2B2B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Develop a Climate Action Plan, lead by example &amp; promote your efforts. </a:t>
            </a:r>
          </a:p>
          <a:p>
            <a:pPr algn="ctr">
              <a:lnSpc>
                <a:spcPts val="3639"/>
              </a:lnSpc>
            </a:pPr>
            <a:endParaRPr lang="en-US" sz="2599" dirty="0">
              <a:solidFill>
                <a:srgbClr val="2B2B2B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319612" y="1360111"/>
            <a:ext cx="15648776" cy="122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99"/>
              </a:lnSpc>
              <a:spcBef>
                <a:spcPct val="0"/>
              </a:spcBef>
            </a:pPr>
            <a:r>
              <a:rPr lang="en-US" sz="9999" b="1" spc="-199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FIVE KEY STEPS</a:t>
            </a:r>
          </a:p>
        </p:txBody>
      </p:sp>
      <p:sp>
        <p:nvSpPr>
          <p:cNvPr id="13" name="Freeform 13"/>
          <p:cNvSpPr/>
          <p:nvPr/>
        </p:nvSpPr>
        <p:spPr>
          <a:xfrm>
            <a:off x="16035451" y="9258300"/>
            <a:ext cx="1910917" cy="898010"/>
          </a:xfrm>
          <a:custGeom>
            <a:avLst/>
            <a:gdLst/>
            <a:ahLst/>
            <a:cxnLst/>
            <a:rect l="l" t="t" r="r" b="b"/>
            <a:pathLst>
              <a:path w="1910917" h="898010">
                <a:moveTo>
                  <a:pt x="0" y="0"/>
                </a:moveTo>
                <a:lnTo>
                  <a:pt x="1910917" y="0"/>
                </a:lnTo>
                <a:lnTo>
                  <a:pt x="1910917" y="898010"/>
                </a:lnTo>
                <a:lnTo>
                  <a:pt x="0" y="8980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B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6936084" y="3324550"/>
            <a:ext cx="4849459" cy="4879958"/>
          </a:xfrm>
          <a:custGeom>
            <a:avLst/>
            <a:gdLst/>
            <a:ahLst/>
            <a:cxnLst/>
            <a:rect l="l" t="t" r="r" b="b"/>
            <a:pathLst>
              <a:path w="4849459" h="4879958">
                <a:moveTo>
                  <a:pt x="0" y="0"/>
                </a:moveTo>
                <a:lnTo>
                  <a:pt x="4849458" y="0"/>
                </a:lnTo>
                <a:lnTo>
                  <a:pt x="4849458" y="4879958"/>
                </a:lnTo>
                <a:lnTo>
                  <a:pt x="0" y="48799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666649" y="3324550"/>
            <a:ext cx="4849459" cy="4879958"/>
          </a:xfrm>
          <a:custGeom>
            <a:avLst/>
            <a:gdLst/>
            <a:ahLst/>
            <a:cxnLst/>
            <a:rect l="l" t="t" r="r" b="b"/>
            <a:pathLst>
              <a:path w="4849459" h="4879958">
                <a:moveTo>
                  <a:pt x="0" y="0"/>
                </a:moveTo>
                <a:lnTo>
                  <a:pt x="4849459" y="0"/>
                </a:lnTo>
                <a:lnTo>
                  <a:pt x="4849459" y="4879958"/>
                </a:lnTo>
                <a:lnTo>
                  <a:pt x="0" y="48799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3533554" y="4240213"/>
            <a:ext cx="3394512" cy="175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B2B2B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Identify areas of influence for all Working Parties and Committees. Lock sustainability into your Terms of Reference.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2B2B2B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873666" y="7975065"/>
            <a:ext cx="3530465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2B2B2B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Develop a Climate Action Plan, lead by example &amp; promote your efforts. 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2B2B2B"/>
              </a:solidFill>
              <a:latin typeface="TT Commons Pro"/>
              <a:ea typeface="TT Commons Pro"/>
              <a:cs typeface="TT Commons Pro"/>
              <a:sym typeface="TT Commons Pro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3061892" y="3324550"/>
            <a:ext cx="4849459" cy="4879958"/>
          </a:xfrm>
          <a:custGeom>
            <a:avLst/>
            <a:gdLst/>
            <a:ahLst/>
            <a:cxnLst/>
            <a:rect l="l" t="t" r="r" b="b"/>
            <a:pathLst>
              <a:path w="4849459" h="4879958">
                <a:moveTo>
                  <a:pt x="0" y="0"/>
                </a:moveTo>
                <a:lnTo>
                  <a:pt x="4849459" y="0"/>
                </a:lnTo>
                <a:lnTo>
                  <a:pt x="4849459" y="4879958"/>
                </a:lnTo>
                <a:lnTo>
                  <a:pt x="0" y="48799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3459734" y="6942377"/>
            <a:ext cx="5447343" cy="3213933"/>
          </a:xfrm>
          <a:custGeom>
            <a:avLst/>
            <a:gdLst/>
            <a:ahLst/>
            <a:cxnLst/>
            <a:rect l="l" t="t" r="r" b="b"/>
            <a:pathLst>
              <a:path w="5447343" h="3213933">
                <a:moveTo>
                  <a:pt x="0" y="0"/>
                </a:moveTo>
                <a:lnTo>
                  <a:pt x="5447344" y="0"/>
                </a:lnTo>
                <a:lnTo>
                  <a:pt x="5447344" y="3213933"/>
                </a:lnTo>
                <a:lnTo>
                  <a:pt x="0" y="32139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9370534" y="7018670"/>
            <a:ext cx="5059900" cy="2985341"/>
          </a:xfrm>
          <a:custGeom>
            <a:avLst/>
            <a:gdLst/>
            <a:ahLst/>
            <a:cxnLst/>
            <a:rect l="l" t="t" r="r" b="b"/>
            <a:pathLst>
              <a:path w="5059900" h="2985341">
                <a:moveTo>
                  <a:pt x="0" y="0"/>
                </a:moveTo>
                <a:lnTo>
                  <a:pt x="5059901" y="0"/>
                </a:lnTo>
                <a:lnTo>
                  <a:pt x="5059901" y="2985341"/>
                </a:lnTo>
                <a:lnTo>
                  <a:pt x="0" y="29853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923204" y="4326572"/>
            <a:ext cx="3973809" cy="209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2B2B2B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Listen to your community. Set clear expectations about what you can and can’t do.</a:t>
            </a:r>
          </a:p>
          <a:p>
            <a:pPr algn="ctr">
              <a:lnSpc>
                <a:spcPts val="3359"/>
              </a:lnSpc>
            </a:pPr>
            <a:endParaRPr lang="en-US" sz="2400" b="1">
              <a:solidFill>
                <a:srgbClr val="2B2B2B"/>
              </a:solidFill>
              <a:latin typeface="TT Commons Pro Bold"/>
              <a:ea typeface="TT Commons Pro Bold"/>
              <a:cs typeface="TT Commons Pro Bold"/>
              <a:sym typeface="TT Commons Pr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343985" y="7585710"/>
            <a:ext cx="3938323" cy="1672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2B2B2B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Encourage Council Members and Staff to take Carbon Literacy training.</a:t>
            </a:r>
          </a:p>
          <a:p>
            <a:pPr algn="ctr">
              <a:lnSpc>
                <a:spcPts val="3359"/>
              </a:lnSpc>
            </a:pPr>
            <a:endParaRPr lang="en-US" sz="2400" b="1">
              <a:solidFill>
                <a:srgbClr val="2B2B2B"/>
              </a:solidFill>
              <a:latin typeface="TT Commons Pro Bold"/>
              <a:ea typeface="TT Commons Pro Bold"/>
              <a:cs typeface="TT Commons Pro Bold"/>
              <a:sym typeface="TT Commons Pr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357603" y="4230688"/>
            <a:ext cx="3862794" cy="2091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2B2B2B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Identify your allies! Learn from other Councils and take field trips for inspiration.</a:t>
            </a:r>
          </a:p>
          <a:p>
            <a:pPr algn="ctr">
              <a:lnSpc>
                <a:spcPts val="3359"/>
              </a:lnSpc>
            </a:pPr>
            <a:endParaRPr lang="en-US" sz="2400" b="1">
              <a:solidFill>
                <a:srgbClr val="2B2B2B"/>
              </a:solidFill>
              <a:latin typeface="TT Commons Pro Bold"/>
              <a:ea typeface="TT Commons Pro Bold"/>
              <a:cs typeface="TT Commons Pro Bold"/>
              <a:sym typeface="TT Commons Pro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465577" y="3957657"/>
            <a:ext cx="3530465" cy="2510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2B2B2B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Be patient - change takes time. Your actions (large or small) will have a ripple effect across the community.</a:t>
            </a:r>
          </a:p>
          <a:p>
            <a:pPr algn="ctr">
              <a:lnSpc>
                <a:spcPts val="3359"/>
              </a:lnSpc>
            </a:pPr>
            <a:endParaRPr lang="en-US" sz="2400" b="1">
              <a:solidFill>
                <a:srgbClr val="2B2B2B"/>
              </a:solidFill>
              <a:latin typeface="TT Commons Pro Bold"/>
              <a:ea typeface="TT Commons Pro Bold"/>
              <a:cs typeface="TT Commons Pro Bold"/>
              <a:sym typeface="TT Commons Pr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135251" y="7782772"/>
            <a:ext cx="3530465" cy="125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2B2B2B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Host a People’s Emergency Briefing</a:t>
            </a:r>
          </a:p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2B2B2B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Screening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19612" y="1360111"/>
            <a:ext cx="15648776" cy="122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99"/>
              </a:lnSpc>
              <a:spcBef>
                <a:spcPct val="0"/>
              </a:spcBef>
            </a:pPr>
            <a:r>
              <a:rPr lang="en-US" sz="9999" b="1" spc="-199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FINAL THOUGHTS ...</a:t>
            </a:r>
          </a:p>
        </p:txBody>
      </p:sp>
      <p:sp>
        <p:nvSpPr>
          <p:cNvPr id="16" name="Freeform 16"/>
          <p:cNvSpPr/>
          <p:nvPr/>
        </p:nvSpPr>
        <p:spPr>
          <a:xfrm>
            <a:off x="16035451" y="9258300"/>
            <a:ext cx="1910917" cy="898010"/>
          </a:xfrm>
          <a:custGeom>
            <a:avLst/>
            <a:gdLst/>
            <a:ahLst/>
            <a:cxnLst/>
            <a:rect l="l" t="t" r="r" b="b"/>
            <a:pathLst>
              <a:path w="1910917" h="898010">
                <a:moveTo>
                  <a:pt x="0" y="0"/>
                </a:moveTo>
                <a:lnTo>
                  <a:pt x="1910917" y="0"/>
                </a:lnTo>
                <a:lnTo>
                  <a:pt x="1910917" y="898010"/>
                </a:lnTo>
                <a:lnTo>
                  <a:pt x="0" y="8980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A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1127" y="3654425"/>
            <a:ext cx="17105745" cy="299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99"/>
              </a:lnSpc>
            </a:pPr>
            <a:r>
              <a:rPr lang="en-US" sz="9999" b="1" spc="-199">
                <a:solidFill>
                  <a:srgbClr val="FFFFFF"/>
                </a:solidFill>
                <a:latin typeface="TT Commons Pro Bold"/>
                <a:ea typeface="TT Commons Pro Bold"/>
                <a:cs typeface="TT Commons Pro Bold"/>
                <a:sym typeface="TT Commons Pro Bold"/>
              </a:rPr>
              <a:t>THANK YOU</a:t>
            </a:r>
          </a:p>
          <a:p>
            <a:pPr marL="0" lvl="0" indent="0" algn="just">
              <a:lnSpc>
                <a:spcPts val="11799"/>
              </a:lnSpc>
            </a:pPr>
            <a:endParaRPr lang="en-US" sz="9999" b="1" spc="-199">
              <a:solidFill>
                <a:srgbClr val="FFFFFF"/>
              </a:solidFill>
              <a:latin typeface="TT Commons Pro Bold"/>
              <a:ea typeface="TT Commons Pro Bold"/>
              <a:cs typeface="TT Commons Pro Bold"/>
              <a:sym typeface="TT Commons Pro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193148" y="7598590"/>
            <a:ext cx="3531774" cy="1659710"/>
          </a:xfrm>
          <a:custGeom>
            <a:avLst/>
            <a:gdLst/>
            <a:ahLst/>
            <a:cxnLst/>
            <a:rect l="l" t="t" r="r" b="b"/>
            <a:pathLst>
              <a:path w="3531774" h="1659710">
                <a:moveTo>
                  <a:pt x="0" y="0"/>
                </a:moveTo>
                <a:lnTo>
                  <a:pt x="3531774" y="0"/>
                </a:lnTo>
                <a:lnTo>
                  <a:pt x="3531774" y="1659710"/>
                </a:lnTo>
                <a:lnTo>
                  <a:pt x="0" y="16597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5583039" y="5471160"/>
            <a:ext cx="7121922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Contact</a:t>
            </a: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: climate@exmouth.gov.uk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https://exmouth.gov.uk/ecoaction</a:t>
            </a: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48428D93E8A04BB1458A7FB4F461AA" ma:contentTypeVersion="20" ma:contentTypeDescription="Create a new document." ma:contentTypeScope="" ma:versionID="f1851778b73bbf0032212d8b04dbddc5">
  <xsd:schema xmlns:xsd="http://www.w3.org/2001/XMLSchema" xmlns:xs="http://www.w3.org/2001/XMLSchema" xmlns:p="http://schemas.microsoft.com/office/2006/metadata/properties" xmlns:ns2="de8139a8-90a3-4eb2-895a-37397a0c68bd" xmlns:ns3="f0af2add-3198-4556-8de4-ef533d133829" targetNamespace="http://schemas.microsoft.com/office/2006/metadata/properties" ma:root="true" ma:fieldsID="2b7c58556e252e749c9c8317b9374142" ns2:_="" ns3:_="">
    <xsd:import namespace="de8139a8-90a3-4eb2-895a-37397a0c68bd"/>
    <xsd:import namespace="f0af2add-3198-4556-8de4-ef533d1338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8139a8-90a3-4eb2-895a-37397a0c68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4073159a-ecaf-4786-8821-f1d3a37790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af2add-3198-4556-8de4-ef533d133829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dda3ec6-e936-41f2-b782-31ca9b9511fa}" ma:internalName="TaxCatchAll" ma:showField="CatchAllData" ma:web="f0af2add-3198-4556-8de4-ef533d1338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af2add-3198-4556-8de4-ef533d133829" xsi:nil="true"/>
    <lcf76f155ced4ddcb4097134ff3c332f xmlns="de8139a8-90a3-4eb2-895a-37397a0c68b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5325C5-83C9-422D-8B67-CA5AEA495D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8139a8-90a3-4eb2-895a-37397a0c68bd"/>
    <ds:schemaRef ds:uri="f0af2add-3198-4556-8de4-ef533d1338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834F72-B727-4FB0-A7C6-D235DFD45C3A}">
  <ds:schemaRefs>
    <ds:schemaRef ds:uri="http://schemas.microsoft.com/office/2006/metadata/properties"/>
    <ds:schemaRef ds:uri="http://schemas.microsoft.com/office/infopath/2007/PartnerControls"/>
    <ds:schemaRef ds:uri="f0af2add-3198-4556-8de4-ef533d133829"/>
    <ds:schemaRef ds:uri="de8139a8-90a3-4eb2-895a-37397a0c68bd"/>
  </ds:schemaRefs>
</ds:datastoreItem>
</file>

<file path=customXml/itemProps3.xml><?xml version="1.0" encoding="utf-8"?>
<ds:datastoreItem xmlns:ds="http://schemas.openxmlformats.org/officeDocument/2006/customXml" ds:itemID="{9CD1BB79-8C53-44F9-86FE-4B7DA3F253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507</Words>
  <Application>Microsoft Office PowerPoint</Application>
  <PresentationFormat>Custom</PresentationFormat>
  <Paragraphs>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Aileron</vt:lpstr>
      <vt:lpstr>Calibri</vt:lpstr>
      <vt:lpstr>Aileron Bold</vt:lpstr>
      <vt:lpstr>Canva Sans</vt:lpstr>
      <vt:lpstr>Arial</vt:lpstr>
      <vt:lpstr>Canva Sans Bold</vt:lpstr>
      <vt:lpstr>TT Commons Pro Bold</vt:lpstr>
      <vt:lpstr>TT Commons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Sustainable Shores - for NALC</dc:title>
  <dc:creator>Zoey Cooper</dc:creator>
  <cp:lastModifiedBy>Zoey Cooper</cp:lastModifiedBy>
  <cp:revision>23</cp:revision>
  <dcterms:created xsi:type="dcterms:W3CDTF">2006-08-16T00:00:00Z</dcterms:created>
  <dcterms:modified xsi:type="dcterms:W3CDTF">2026-08-26T09:56:22Z</dcterms:modified>
  <dc:identifier>DAHKYen1-lI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0x0101004E48428D93E8A04BB1458A7FB4F461AA</vt:lpwstr>
  </property>
  <property fmtid="{D5CDD505-2E9C-101B-9397-08002B2CF9AE}" pid="3" name="MediaServiceImageTags">
    <vt:lpwstr/>
  </property>
</Properties>
</file>