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9"/>
  </p:notesMasterIdLst>
  <p:handoutMasterIdLst>
    <p:handoutMasterId r:id="rId20"/>
  </p:handoutMasterIdLst>
  <p:sldIdLst>
    <p:sldId id="256" r:id="rId2"/>
    <p:sldId id="286" r:id="rId3"/>
    <p:sldId id="259" r:id="rId4"/>
    <p:sldId id="261" r:id="rId5"/>
    <p:sldId id="262" r:id="rId6"/>
    <p:sldId id="265" r:id="rId7"/>
    <p:sldId id="266" r:id="rId8"/>
    <p:sldId id="267" r:id="rId9"/>
    <p:sldId id="268" r:id="rId10"/>
    <p:sldId id="271" r:id="rId11"/>
    <p:sldId id="269" r:id="rId12"/>
    <p:sldId id="272" r:id="rId13"/>
    <p:sldId id="274" r:id="rId14"/>
    <p:sldId id="280" r:id="rId15"/>
    <p:sldId id="281" r:id="rId16"/>
    <p:sldId id="287" r:id="rId17"/>
    <p:sldId id="285" r:id="rId18"/>
  </p:sldIdLst>
  <p:sldSz cx="12192000" cy="6858000"/>
  <p:notesSz cx="7562850" cy="10688638"/>
  <p:embeddedFontLst>
    <p:embeddedFont>
      <p:font typeface="Open Sauce Bold" panose="020F0502020204030204" pitchFamily="34" charset="0"/>
      <p:regular r:id="rId21"/>
      <p:bold r:id="rId22"/>
      <p:italic r:id="rId23"/>
      <p:boldItalic r:id="rId24"/>
    </p:embeddedFont>
    <p:embeddedFont>
      <p:font typeface="Poppins" pitchFamily="2" charset="77"/>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9" roundtripDataSignature="AMtx7mh5opFVBu+7BpiF8JhnLOEZeGLSV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389"/>
    <p:restoredTop sz="52187"/>
  </p:normalViewPr>
  <p:slideViewPr>
    <p:cSldViewPr snapToGrid="0">
      <p:cViewPr varScale="1">
        <p:scale>
          <a:sx n="57" d="100"/>
          <a:sy n="57" d="100"/>
        </p:scale>
        <p:origin x="2152"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1.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43"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2B4E952-2141-8D06-3A80-3B059FB1050D}"/>
              </a:ext>
            </a:extLst>
          </p:cNvPr>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E29C0FF-3F9B-5535-4EDC-AA3815F06A94}"/>
              </a:ext>
            </a:extLst>
          </p:cNvPr>
          <p:cNvSpPr>
            <a:spLocks noGrp="1"/>
          </p:cNvSpPr>
          <p:nvPr>
            <p:ph type="dt" sz="quarter" idx="1"/>
          </p:nvPr>
        </p:nvSpPr>
        <p:spPr>
          <a:xfrm>
            <a:off x="4283075" y="0"/>
            <a:ext cx="3278188" cy="536575"/>
          </a:xfrm>
          <a:prstGeom prst="rect">
            <a:avLst/>
          </a:prstGeom>
        </p:spPr>
        <p:txBody>
          <a:bodyPr vert="horz" lIns="91440" tIns="45720" rIns="91440" bIns="45720" rtlCol="0"/>
          <a:lstStyle>
            <a:lvl1pPr algn="r">
              <a:defRPr sz="1200"/>
            </a:lvl1pPr>
          </a:lstStyle>
          <a:p>
            <a:fld id="{EFFD8C62-F447-0944-B0C0-48A966DD62DF}" type="datetimeFigureOut">
              <a:rPr lang="en-GB" smtClean="0"/>
              <a:t>09/06/2026</a:t>
            </a:fld>
            <a:endParaRPr lang="en-GB"/>
          </a:p>
        </p:txBody>
      </p:sp>
      <p:sp>
        <p:nvSpPr>
          <p:cNvPr id="4" name="Footer Placeholder 3">
            <a:extLst>
              <a:ext uri="{FF2B5EF4-FFF2-40B4-BE49-F238E27FC236}">
                <a16:creationId xmlns:a16="http://schemas.microsoft.com/office/drawing/2014/main" id="{F3F0CB77-8534-E953-AACF-0987F7831B2E}"/>
              </a:ext>
            </a:extLst>
          </p:cNvPr>
          <p:cNvSpPr>
            <a:spLocks noGrp="1"/>
          </p:cNvSpPr>
          <p:nvPr>
            <p:ph type="ftr" sz="quarter" idx="2"/>
          </p:nvPr>
        </p:nvSpPr>
        <p:spPr>
          <a:xfrm>
            <a:off x="0" y="10152063"/>
            <a:ext cx="3276600" cy="5365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6A2F2C50-A2D7-1822-6A51-294B3E3351E4}"/>
              </a:ext>
            </a:extLst>
          </p:cNvPr>
          <p:cNvSpPr>
            <a:spLocks noGrp="1"/>
          </p:cNvSpPr>
          <p:nvPr>
            <p:ph type="sldNum" sz="quarter" idx="3"/>
          </p:nvPr>
        </p:nvSpPr>
        <p:spPr>
          <a:xfrm>
            <a:off x="4283075" y="10152063"/>
            <a:ext cx="3278188" cy="536575"/>
          </a:xfrm>
          <a:prstGeom prst="rect">
            <a:avLst/>
          </a:prstGeom>
        </p:spPr>
        <p:txBody>
          <a:bodyPr vert="horz" lIns="91440" tIns="45720" rIns="91440" bIns="45720" rtlCol="0" anchor="b"/>
          <a:lstStyle>
            <a:lvl1pPr algn="r">
              <a:defRPr sz="1200"/>
            </a:lvl1pPr>
          </a:lstStyle>
          <a:p>
            <a:fld id="{DA22B5C5-B42B-3641-A7E9-8814FE5E110E}" type="slidenum">
              <a:rPr lang="en-GB" smtClean="0"/>
              <a:t>‹#›</a:t>
            </a:fld>
            <a:endParaRPr lang="en-GB"/>
          </a:p>
        </p:txBody>
      </p:sp>
    </p:spTree>
    <p:extLst>
      <p:ext uri="{BB962C8B-B14F-4D97-AF65-F5344CB8AC3E}">
        <p14:creationId xmlns:p14="http://schemas.microsoft.com/office/powerpoint/2010/main" val="75351334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260725" y="801625"/>
            <a:ext cx="5042150" cy="40082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56275" y="5077075"/>
            <a:ext cx="6050275" cy="48098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hf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
        <p:cNvGrpSpPr/>
        <p:nvPr/>
      </p:nvGrpSpPr>
      <p:grpSpPr>
        <a:xfrm>
          <a:off x="0" y="0"/>
          <a:ext cx="0" cy="0"/>
          <a:chOff x="0" y="0"/>
          <a:chExt cx="0" cy="0"/>
        </a:xfrm>
      </p:grpSpPr>
      <p:sp>
        <p:nvSpPr>
          <p:cNvPr id="12" name="Google Shape;12;p1: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 name="Google Shape;13;p1: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dirty="0">
              <a:solidFill>
                <a:schemeClr val="dk1"/>
              </a:solidFill>
              <a:latin typeface="Arial"/>
              <a:ea typeface="Arial"/>
              <a:cs typeface="Arial"/>
              <a:sym typeface="Arial"/>
            </a:endParaRPr>
          </a:p>
        </p:txBody>
      </p:sp>
      <p:sp>
        <p:nvSpPr>
          <p:cNvPr id="14" name="Google Shape;14;p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5: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40" name="Google Shape;240;p15: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dirty="0">
              <a:solidFill>
                <a:schemeClr val="dk1"/>
              </a:solidFill>
            </a:endParaRPr>
          </a:p>
          <a:p>
            <a:pPr marL="0" marR="0" lvl="0" indent="0" algn="l" rtl="0">
              <a:lnSpc>
                <a:spcPct val="100000"/>
              </a:lnSpc>
              <a:spcBef>
                <a:spcPts val="0"/>
              </a:spcBef>
              <a:spcAft>
                <a:spcPts val="0"/>
              </a:spcAft>
              <a:buSzPts val="1100"/>
              <a:buNone/>
            </a:pPr>
            <a:r>
              <a:rPr lang="en-US" sz="1200" dirty="0">
                <a:solidFill>
                  <a:schemeClr val="dk1"/>
                </a:solidFill>
              </a:rPr>
              <a:t>First, batteries are installed in homes and community buildings across the Island. They are locally hosted, and community-owned….this means the benefits stay within the community.</a:t>
            </a:r>
            <a:endParaRPr sz="1200" dirty="0">
              <a:solidFill>
                <a:schemeClr val="dk1"/>
              </a:solidFill>
            </a:endParaRPr>
          </a:p>
          <a:p>
            <a:pPr marL="0" marR="0" lvl="0" indent="0" algn="l" rtl="0">
              <a:lnSpc>
                <a:spcPct val="100000"/>
              </a:lnSpc>
              <a:spcBef>
                <a:spcPts val="0"/>
              </a:spcBef>
              <a:spcAft>
                <a:spcPts val="0"/>
              </a:spcAft>
              <a:buSzPts val="1100"/>
              <a:buNone/>
            </a:pPr>
            <a:endParaRPr sz="1200" dirty="0">
              <a:solidFill>
                <a:schemeClr val="dk1"/>
              </a:solidFill>
            </a:endParaRPr>
          </a:p>
          <a:p>
            <a:pPr marL="0" marR="0" lvl="0" indent="0" algn="l" rtl="0">
              <a:lnSpc>
                <a:spcPct val="100000"/>
              </a:lnSpc>
              <a:spcBef>
                <a:spcPts val="0"/>
              </a:spcBef>
              <a:spcAft>
                <a:spcPts val="0"/>
              </a:spcAft>
              <a:buSzPts val="1100"/>
              <a:buNone/>
            </a:pPr>
            <a:r>
              <a:rPr lang="en-US" sz="1200" dirty="0">
                <a:solidFill>
                  <a:schemeClr val="dk1"/>
                </a:solidFill>
              </a:rPr>
              <a:t>Software manages when those batteries charge and discharge, providing flexibility by responding to prices and grid needs.</a:t>
            </a:r>
            <a:endParaRPr sz="1200" dirty="0">
              <a:solidFill>
                <a:schemeClr val="dk1"/>
              </a:solidFill>
            </a:endParaRPr>
          </a:p>
          <a:p>
            <a:pPr marL="0" marR="0" lvl="0" indent="0" algn="l" rtl="0">
              <a:lnSpc>
                <a:spcPct val="100000"/>
              </a:lnSpc>
              <a:spcBef>
                <a:spcPts val="0"/>
              </a:spcBef>
              <a:spcAft>
                <a:spcPts val="0"/>
              </a:spcAft>
              <a:buSzPts val="1100"/>
              <a:buNone/>
            </a:pPr>
            <a:endParaRPr sz="1200" dirty="0">
              <a:solidFill>
                <a:schemeClr val="dk1"/>
              </a:solidFill>
            </a:endParaRPr>
          </a:p>
          <a:p>
            <a:pPr marL="0" marR="0" lvl="0" indent="0" algn="l" rtl="0">
              <a:lnSpc>
                <a:spcPct val="100000"/>
              </a:lnSpc>
              <a:spcBef>
                <a:spcPts val="0"/>
              </a:spcBef>
              <a:spcAft>
                <a:spcPts val="0"/>
              </a:spcAft>
              <a:buSzPts val="1100"/>
              <a:buNone/>
            </a:pPr>
            <a:r>
              <a:rPr lang="en-US" sz="1200" dirty="0">
                <a:solidFill>
                  <a:schemeClr val="dk1"/>
                </a:solidFill>
              </a:rPr>
              <a:t>Because they are coordinated, the batteries can then work as one. From the grid’s point of view, they act like a single, larger battery, enabled through aggregation.</a:t>
            </a:r>
            <a:endParaRPr sz="1200" dirty="0">
              <a:solidFill>
                <a:schemeClr val="dk1"/>
              </a:solidFill>
            </a:endParaRPr>
          </a:p>
          <a:p>
            <a:pPr marL="0" marR="0" lvl="0" indent="0" algn="l" rtl="0">
              <a:lnSpc>
                <a:spcPct val="100000"/>
              </a:lnSpc>
              <a:spcBef>
                <a:spcPts val="0"/>
              </a:spcBef>
              <a:spcAft>
                <a:spcPts val="0"/>
              </a:spcAft>
              <a:buSzPts val="1100"/>
              <a:buNone/>
            </a:pPr>
            <a:endParaRPr sz="1200" dirty="0">
              <a:solidFill>
                <a:schemeClr val="dk1"/>
              </a:solidFill>
            </a:endParaRPr>
          </a:p>
          <a:p>
            <a:pPr marL="0" marR="0" lvl="0" indent="0" algn="l" rtl="0">
              <a:lnSpc>
                <a:spcPct val="100000"/>
              </a:lnSpc>
              <a:spcBef>
                <a:spcPts val="0"/>
              </a:spcBef>
              <a:spcAft>
                <a:spcPts val="0"/>
              </a:spcAft>
              <a:buSzPts val="1100"/>
              <a:buNone/>
            </a:pPr>
            <a:r>
              <a:rPr lang="en-US" sz="1200" dirty="0">
                <a:solidFill>
                  <a:schemeClr val="dk1"/>
                </a:solidFill>
              </a:rPr>
              <a:t>The benefit of this is that savings and value are created and, crucially, shared locally, supporting households and wider community outcomes.</a:t>
            </a:r>
          </a:p>
          <a:p>
            <a:pPr marL="0" marR="0" lvl="0" indent="0" algn="l" rtl="0">
              <a:lnSpc>
                <a:spcPct val="100000"/>
              </a:lnSpc>
              <a:spcBef>
                <a:spcPts val="0"/>
              </a:spcBef>
              <a:spcAft>
                <a:spcPts val="0"/>
              </a:spcAft>
              <a:buSzPts val="1100"/>
              <a:buNone/>
            </a:pPr>
            <a:endParaRPr lang="en-US" sz="1200" dirty="0">
              <a:solidFill>
                <a:schemeClr val="dk1"/>
              </a:solidFill>
            </a:endParaRPr>
          </a:p>
          <a:p>
            <a:pPr marL="0" marR="0" lvl="0" indent="0" algn="l" rtl="0">
              <a:lnSpc>
                <a:spcPct val="100000"/>
              </a:lnSpc>
              <a:spcBef>
                <a:spcPts val="0"/>
              </a:spcBef>
              <a:spcAft>
                <a:spcPts val="0"/>
              </a:spcAft>
              <a:buSzPts val="1100"/>
              <a:buNone/>
            </a:pPr>
            <a:r>
              <a:rPr lang="en-US" sz="1200" dirty="0">
                <a:solidFill>
                  <a:schemeClr val="dk1"/>
                </a:solidFill>
              </a:rPr>
              <a:t>This also overcomes the problems of needing a large grid connection, space and planning permission for a large battery.</a:t>
            </a:r>
            <a:endParaRPr sz="1200" dirty="0">
              <a:solidFill>
                <a:schemeClr val="dk1"/>
              </a:solidFill>
            </a:endParaRPr>
          </a:p>
          <a:p>
            <a:pPr marL="0" marR="0" lvl="0" indent="0" algn="l" rtl="0">
              <a:lnSpc>
                <a:spcPct val="100000"/>
              </a:lnSpc>
              <a:spcBef>
                <a:spcPts val="0"/>
              </a:spcBef>
              <a:spcAft>
                <a:spcPts val="0"/>
              </a:spcAft>
              <a:buSzPts val="1100"/>
              <a:buNone/>
            </a:pPr>
            <a:endParaRPr sz="1200" dirty="0">
              <a:solidFill>
                <a:schemeClr val="dk1"/>
              </a:solidFill>
            </a:endParaRPr>
          </a:p>
          <a:p>
            <a:pPr marL="0" marR="0" lvl="0" indent="0" algn="l" rtl="0">
              <a:lnSpc>
                <a:spcPct val="100000"/>
              </a:lnSpc>
              <a:spcBef>
                <a:spcPts val="0"/>
              </a:spcBef>
              <a:spcAft>
                <a:spcPts val="0"/>
              </a:spcAft>
              <a:buSzPts val="1100"/>
              <a:buNone/>
            </a:pPr>
            <a:r>
              <a:rPr lang="en-US" sz="1200" dirty="0">
                <a:solidFill>
                  <a:schemeClr val="dk1"/>
                </a:solidFill>
              </a:rPr>
              <a:t>Power Together is about keeping ownership and value within the community. Instead of a single large battery owned by a large company, we have lots of smaller batteries owned by island people.</a:t>
            </a:r>
            <a:endParaRPr sz="1200" dirty="0">
              <a:solidFill>
                <a:schemeClr val="dk1"/>
              </a:solidFill>
            </a:endParaRPr>
          </a:p>
        </p:txBody>
      </p:sp>
      <p:sp>
        <p:nvSpPr>
          <p:cNvPr id="241" name="Google Shape;241;p1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10</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33:notes"/>
          <p:cNvSpPr txBox="1">
            <a:spLocks noGrp="1"/>
          </p:cNvSpPr>
          <p:nvPr>
            <p:ph type="body" idx="1"/>
          </p:nvPr>
        </p:nvSpPr>
        <p:spPr>
          <a:xfrm>
            <a:off x="756275" y="5077075"/>
            <a:ext cx="6050275" cy="48098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2" name="Google Shape;212;p33:notes"/>
          <p:cNvSpPr>
            <a:spLocks noGrp="1" noRot="1" noChangeAspect="1"/>
          </p:cNvSpPr>
          <p:nvPr>
            <p:ph type="sldImg" idx="2"/>
          </p:nvPr>
        </p:nvSpPr>
        <p:spPr>
          <a:xfrm>
            <a:off x="219075" y="801688"/>
            <a:ext cx="7124700" cy="400843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6: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2" name="Google Shape;272;p16: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279400" marR="0" lvl="0" indent="-279400" algn="l" rtl="0">
              <a:lnSpc>
                <a:spcPct val="100000"/>
              </a:lnSpc>
              <a:spcBef>
                <a:spcPts val="0"/>
              </a:spcBef>
              <a:spcAft>
                <a:spcPts val="0"/>
              </a:spcAft>
              <a:buClr>
                <a:srgbClr val="222222"/>
              </a:buClr>
              <a:buSzPts val="1800"/>
              <a:buFont typeface="Poppins"/>
              <a:buChar char="•"/>
            </a:pPr>
            <a:r>
              <a:rPr lang="en-US" sz="1100" b="0" i="0" u="none" strike="noStrike" cap="none" dirty="0">
                <a:solidFill>
                  <a:srgbClr val="222222"/>
                </a:solidFill>
                <a:latin typeface="Poppins"/>
                <a:ea typeface="Poppins"/>
                <a:cs typeface="Poppins"/>
                <a:sym typeface="Poppins"/>
              </a:rPr>
              <a:t>Lower energy bills</a:t>
            </a:r>
            <a:endParaRPr lang="en-US" sz="1100" b="0" i="0" u="none" strike="noStrike" cap="none" dirty="0">
              <a:solidFill>
                <a:schemeClr val="dk1"/>
              </a:solidFill>
              <a:latin typeface="Poppins"/>
              <a:ea typeface="Poppins"/>
              <a:cs typeface="Poppins"/>
              <a:sym typeface="Poppins"/>
            </a:endParaRPr>
          </a:p>
          <a:p>
            <a:pPr marL="279400" marR="0" lvl="0" indent="-279400" algn="l" rtl="0">
              <a:lnSpc>
                <a:spcPct val="100000"/>
              </a:lnSpc>
              <a:spcBef>
                <a:spcPts val="800"/>
              </a:spcBef>
              <a:spcAft>
                <a:spcPts val="0"/>
              </a:spcAft>
              <a:buClr>
                <a:srgbClr val="222222"/>
              </a:buClr>
              <a:buSzPts val="1800"/>
              <a:buFont typeface="Poppins"/>
              <a:buChar char="•"/>
            </a:pPr>
            <a:r>
              <a:rPr lang="en-US" sz="1100" b="0" i="0" u="none" strike="noStrike" cap="none" dirty="0">
                <a:solidFill>
                  <a:srgbClr val="222222"/>
                </a:solidFill>
                <a:latin typeface="Poppins"/>
                <a:ea typeface="Poppins"/>
                <a:cs typeface="Poppins"/>
                <a:sym typeface="Poppins"/>
              </a:rPr>
              <a:t>More protection from price rises</a:t>
            </a:r>
            <a:endParaRPr lang="en-US" sz="1100" b="0" i="0" u="none" strike="noStrike" cap="none" dirty="0">
              <a:solidFill>
                <a:schemeClr val="dk1"/>
              </a:solidFill>
              <a:latin typeface="Poppins"/>
              <a:ea typeface="Poppins"/>
              <a:cs typeface="Poppins"/>
              <a:sym typeface="Poppins"/>
            </a:endParaRPr>
          </a:p>
          <a:p>
            <a:pPr marL="279400" marR="0" lvl="0" indent="-279400" algn="l" rtl="0">
              <a:lnSpc>
                <a:spcPct val="100000"/>
              </a:lnSpc>
              <a:spcBef>
                <a:spcPts val="800"/>
              </a:spcBef>
              <a:spcAft>
                <a:spcPts val="0"/>
              </a:spcAft>
              <a:buClr>
                <a:srgbClr val="222222"/>
              </a:buClr>
              <a:buSzPts val="1800"/>
              <a:buFont typeface="Poppins"/>
              <a:buChar char="•"/>
            </a:pPr>
            <a:r>
              <a:rPr lang="en-US" sz="1100" b="0" i="0" u="none" strike="noStrike" cap="none" dirty="0">
                <a:solidFill>
                  <a:srgbClr val="222222"/>
                </a:solidFill>
                <a:latin typeface="Poppins"/>
                <a:ea typeface="Poppins"/>
                <a:cs typeface="Poppins"/>
                <a:sym typeface="Poppins"/>
              </a:rPr>
              <a:t>Some backup power resilience</a:t>
            </a:r>
          </a:p>
          <a:p>
            <a:pPr marL="279400" marR="0" lvl="0" indent="-279400" algn="l" rtl="0">
              <a:lnSpc>
                <a:spcPct val="100000"/>
              </a:lnSpc>
              <a:spcBef>
                <a:spcPts val="800"/>
              </a:spcBef>
              <a:spcAft>
                <a:spcPts val="0"/>
              </a:spcAft>
              <a:buClr>
                <a:srgbClr val="222222"/>
              </a:buClr>
              <a:buSzPts val="1800"/>
              <a:buFont typeface="Poppins"/>
              <a:buChar char="•"/>
            </a:pPr>
            <a:r>
              <a:rPr lang="en-US" sz="1100" b="0" i="0" u="none" strike="noStrike" cap="none" dirty="0">
                <a:solidFill>
                  <a:srgbClr val="222222"/>
                </a:solidFill>
                <a:latin typeface="Poppins"/>
                <a:ea typeface="Poppins"/>
                <a:cs typeface="Poppins"/>
                <a:sym typeface="Poppins"/>
              </a:rPr>
              <a:t>Warmer Homes - This has a massive impact on both mental and physical health, just being able to wake up in a warm home or not have to play "penguins" when you go to bed makes a huge difference to peoples lives.</a:t>
            </a:r>
            <a:endParaRPr lang="en-US" sz="1100" b="0" i="0" u="none" strike="noStrike" cap="none" dirty="0">
              <a:solidFill>
                <a:schemeClr val="dk1"/>
              </a:solidFill>
              <a:latin typeface="Poppins"/>
              <a:ea typeface="Poppins"/>
              <a:cs typeface="Poppins"/>
              <a:sym typeface="Poppins"/>
            </a:endParaRPr>
          </a:p>
          <a:p>
            <a:pPr marL="279400" marR="0" lvl="0" indent="-279400" algn="l" rtl="0">
              <a:lnSpc>
                <a:spcPct val="100000"/>
              </a:lnSpc>
              <a:spcBef>
                <a:spcPts val="800"/>
              </a:spcBef>
              <a:spcAft>
                <a:spcPts val="0"/>
              </a:spcAft>
              <a:buClr>
                <a:srgbClr val="222222"/>
              </a:buClr>
              <a:buSzPts val="1800"/>
              <a:buFont typeface="Poppins"/>
              <a:buChar char="•"/>
            </a:pPr>
            <a:r>
              <a:rPr lang="en-US" sz="1100" b="0" i="0" u="none" strike="noStrike" cap="none" dirty="0">
                <a:solidFill>
                  <a:srgbClr val="222222"/>
                </a:solidFill>
                <a:latin typeface="Poppins"/>
                <a:ea typeface="Poppins"/>
                <a:cs typeface="Poppins"/>
                <a:sym typeface="Poppins"/>
              </a:rPr>
              <a:t>We will give priority support for those struggling with bills</a:t>
            </a:r>
          </a:p>
          <a:p>
            <a:pPr marL="279400" marR="0" lvl="0" indent="-279400" algn="l" rtl="0">
              <a:lnSpc>
                <a:spcPct val="100000"/>
              </a:lnSpc>
              <a:spcBef>
                <a:spcPts val="800"/>
              </a:spcBef>
              <a:spcAft>
                <a:spcPts val="0"/>
              </a:spcAft>
              <a:buClr>
                <a:srgbClr val="222222"/>
              </a:buClr>
              <a:buSzPts val="1800"/>
              <a:buFont typeface="Poppins"/>
              <a:buChar char="•"/>
            </a:pPr>
            <a:r>
              <a:rPr lang="en-US" sz="1100" b="0" i="0" u="none" strike="noStrike" cap="none" dirty="0">
                <a:solidFill>
                  <a:srgbClr val="222222"/>
                </a:solidFill>
                <a:latin typeface="Poppins"/>
                <a:ea typeface="Poppins"/>
                <a:cs typeface="Poppins"/>
                <a:sym typeface="Poppins"/>
              </a:rPr>
              <a:t>Any surplus is reinvested back in the community</a:t>
            </a:r>
          </a:p>
          <a:p>
            <a:pPr marL="279400" marR="0" lvl="0" indent="-279400" algn="l" rtl="0">
              <a:lnSpc>
                <a:spcPct val="100000"/>
              </a:lnSpc>
              <a:spcBef>
                <a:spcPts val="800"/>
              </a:spcBef>
              <a:spcAft>
                <a:spcPts val="0"/>
              </a:spcAft>
              <a:buClr>
                <a:srgbClr val="222222"/>
              </a:buClr>
              <a:buSzPts val="1800"/>
              <a:buFont typeface="Poppins"/>
              <a:buChar char="•"/>
            </a:pPr>
            <a:endParaRPr lang="en-US" sz="1100" b="0" i="0" u="none" strike="noStrike" cap="none" dirty="0">
              <a:solidFill>
                <a:srgbClr val="222222"/>
              </a:solidFill>
              <a:latin typeface="Poppins"/>
              <a:ea typeface="Poppins"/>
              <a:cs typeface="Poppins"/>
              <a:sym typeface="Poppins"/>
            </a:endParaRPr>
          </a:p>
          <a:p>
            <a:pPr marL="279400" marR="0" lvl="0" indent="-279400" algn="l" rtl="0">
              <a:lnSpc>
                <a:spcPct val="100000"/>
              </a:lnSpc>
              <a:spcBef>
                <a:spcPts val="800"/>
              </a:spcBef>
              <a:spcAft>
                <a:spcPts val="0"/>
              </a:spcAft>
              <a:buClr>
                <a:srgbClr val="222222"/>
              </a:buClr>
              <a:buSzPts val="1800"/>
              <a:buFont typeface="Poppins"/>
              <a:buChar char="•"/>
            </a:pPr>
            <a:r>
              <a:rPr lang="en-US" sz="1100" b="0" i="0" u="none" strike="noStrike" cap="none" dirty="0">
                <a:solidFill>
                  <a:srgbClr val="222222"/>
                </a:solidFill>
                <a:latin typeface="Poppins"/>
                <a:ea typeface="Poppins"/>
                <a:cs typeface="Poppins"/>
                <a:sym typeface="Poppins"/>
              </a:rPr>
              <a:t>BUT one of the biggest benefits is that the householder won’t need to configure anything or make any decisions as to the best time to charge or discharge the battery, it will be controlled through software to make sure it is generating the most benefit for the householder and community.</a:t>
            </a:r>
            <a:endParaRPr lang="en-US" sz="1100" b="0" i="0" u="none" strike="noStrike" cap="none" dirty="0">
              <a:solidFill>
                <a:schemeClr val="dk1"/>
              </a:solidFill>
              <a:latin typeface="Poppins"/>
              <a:ea typeface="Poppins"/>
              <a:cs typeface="Poppins"/>
              <a:sym typeface="Poppins"/>
            </a:endParaRPr>
          </a:p>
          <a:p>
            <a:pPr marL="0" marR="0" lvl="0" indent="0" algn="l" rtl="0">
              <a:lnSpc>
                <a:spcPct val="100000"/>
              </a:lnSpc>
              <a:spcBef>
                <a:spcPts val="0"/>
              </a:spcBef>
              <a:spcAft>
                <a:spcPts val="0"/>
              </a:spcAft>
              <a:buSzPts val="1100"/>
              <a:buNone/>
            </a:pPr>
            <a:endParaRPr dirty="0"/>
          </a:p>
        </p:txBody>
      </p:sp>
      <p:sp>
        <p:nvSpPr>
          <p:cNvPr id="273" name="Google Shape;273;p1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12</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8: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314" name="Google Shape;314;p18: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r>
              <a:rPr lang="en-GB" dirty="0"/>
              <a:t>Support for households – no tricky apps to try and use</a:t>
            </a:r>
          </a:p>
          <a:p>
            <a:pPr marL="0" marR="0" lvl="0" indent="0" algn="l" rtl="0">
              <a:lnSpc>
                <a:spcPct val="100000"/>
              </a:lnSpc>
              <a:spcBef>
                <a:spcPts val="0"/>
              </a:spcBef>
              <a:spcAft>
                <a:spcPts val="0"/>
              </a:spcAft>
              <a:buSzPts val="1100"/>
              <a:buNone/>
            </a:pPr>
            <a:r>
              <a:rPr lang="en-GB" dirty="0"/>
              <a:t>Community buildings – spread the benefits locally</a:t>
            </a:r>
          </a:p>
          <a:p>
            <a:pPr marL="0" marR="0" lvl="0" indent="0" algn="l" rtl="0">
              <a:lnSpc>
                <a:spcPct val="100000"/>
              </a:lnSpc>
              <a:spcBef>
                <a:spcPts val="0"/>
              </a:spcBef>
              <a:spcAft>
                <a:spcPts val="0"/>
              </a:spcAft>
              <a:buSzPts val="1100"/>
              <a:buNone/>
            </a:pPr>
            <a:r>
              <a:rPr lang="en-GB" dirty="0"/>
              <a:t>Small businesses – many are owner/occupier style businesses who can help the project grow and earn more.</a:t>
            </a:r>
            <a:endParaRPr dirty="0"/>
          </a:p>
        </p:txBody>
      </p:sp>
      <p:sp>
        <p:nvSpPr>
          <p:cNvPr id="315" name="Google Shape;315;p1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13</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4: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26" name="Google Shape;426;p24: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r>
              <a:rPr lang="en-GB" dirty="0"/>
              <a:t>If we think of our revenue model as a stack of building blocks.</a:t>
            </a:r>
          </a:p>
          <a:p>
            <a:pPr marL="0" marR="0" lvl="0" indent="0" algn="l" rtl="0">
              <a:lnSpc>
                <a:spcPct val="100000"/>
              </a:lnSpc>
              <a:spcBef>
                <a:spcPts val="0"/>
              </a:spcBef>
              <a:spcAft>
                <a:spcPts val="0"/>
              </a:spcAft>
              <a:buSzPts val="1100"/>
              <a:buNone/>
            </a:pPr>
            <a:endParaRPr lang="en-GB" dirty="0"/>
          </a:p>
          <a:p>
            <a:pPr marL="0" marR="0" lvl="0" indent="0" algn="l" rtl="0">
              <a:lnSpc>
                <a:spcPct val="100000"/>
              </a:lnSpc>
              <a:spcBef>
                <a:spcPts val="0"/>
              </a:spcBef>
              <a:spcAft>
                <a:spcPts val="0"/>
              </a:spcAft>
              <a:buSzPts val="1100"/>
              <a:buNone/>
            </a:pPr>
            <a:r>
              <a:rPr lang="en-GB" dirty="0"/>
              <a:t>The first "block" is by charging the battery when energy is cheap and then using it when energy is more expensive.</a:t>
            </a:r>
          </a:p>
          <a:p>
            <a:pPr marL="0" marR="0" lvl="0" indent="0" algn="l" rtl="0">
              <a:lnSpc>
                <a:spcPct val="100000"/>
              </a:lnSpc>
              <a:spcBef>
                <a:spcPts val="0"/>
              </a:spcBef>
              <a:spcAft>
                <a:spcPts val="0"/>
              </a:spcAft>
              <a:buSzPts val="1100"/>
              <a:buNone/>
            </a:pPr>
            <a:endParaRPr lang="en-GB" dirty="0"/>
          </a:p>
          <a:p>
            <a:pPr marL="0" marR="0" lvl="0" indent="0" algn="l" rtl="0">
              <a:lnSpc>
                <a:spcPct val="100000"/>
              </a:lnSpc>
              <a:spcBef>
                <a:spcPts val="0"/>
              </a:spcBef>
              <a:spcAft>
                <a:spcPts val="0"/>
              </a:spcAft>
              <a:buSzPts val="1100"/>
              <a:buNone/>
            </a:pPr>
            <a:r>
              <a:rPr lang="en-GB" dirty="0"/>
              <a:t>We can also help balance the national system and provide quick support when it is needed.</a:t>
            </a:r>
          </a:p>
          <a:p>
            <a:pPr marL="0" marR="0" lvl="0" indent="0" algn="l" rtl="0">
              <a:lnSpc>
                <a:spcPct val="100000"/>
              </a:lnSpc>
              <a:spcBef>
                <a:spcPts val="0"/>
              </a:spcBef>
              <a:spcAft>
                <a:spcPts val="0"/>
              </a:spcAft>
              <a:buSzPts val="1100"/>
              <a:buNone/>
            </a:pPr>
            <a:endParaRPr lang="en-GB" dirty="0"/>
          </a:p>
          <a:p>
            <a:pPr marL="0" marR="0" lvl="0" indent="0" algn="l" rtl="0">
              <a:lnSpc>
                <a:spcPct val="100000"/>
              </a:lnSpc>
              <a:spcBef>
                <a:spcPts val="0"/>
              </a:spcBef>
              <a:spcAft>
                <a:spcPts val="0"/>
              </a:spcAft>
              <a:buSzPts val="1100"/>
              <a:buNone/>
            </a:pPr>
            <a:r>
              <a:rPr lang="en-GB" dirty="0"/>
              <a:t>We can support the local system by soaking up extra solar and easing demand during busy periods</a:t>
            </a:r>
          </a:p>
          <a:p>
            <a:pPr marL="0" marR="0" lvl="0" indent="0" algn="l" rtl="0">
              <a:lnSpc>
                <a:spcPct val="100000"/>
              </a:lnSpc>
              <a:spcBef>
                <a:spcPts val="0"/>
              </a:spcBef>
              <a:spcAft>
                <a:spcPts val="0"/>
              </a:spcAft>
              <a:buSzPts val="1100"/>
              <a:buNone/>
            </a:pPr>
            <a:endParaRPr lang="en-GB" dirty="0"/>
          </a:p>
          <a:p>
            <a:pPr marL="0" marR="0" lvl="0" indent="0" algn="l" rtl="0">
              <a:lnSpc>
                <a:spcPct val="100000"/>
              </a:lnSpc>
              <a:spcBef>
                <a:spcPts val="0"/>
              </a:spcBef>
              <a:spcAft>
                <a:spcPts val="0"/>
              </a:spcAft>
              <a:buSzPts val="1100"/>
              <a:buNone/>
            </a:pPr>
            <a:r>
              <a:rPr lang="en-GB" dirty="0"/>
              <a:t>And then there is future value, we are going through an era of rapid change new opportunities and markets are constantly developing.</a:t>
            </a:r>
            <a:endParaRPr dirty="0"/>
          </a:p>
        </p:txBody>
      </p:sp>
      <p:sp>
        <p:nvSpPr>
          <p:cNvPr id="427" name="Google Shape;427;p2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14</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25: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47" name="Google Shape;447;p25: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sz="1200" dirty="0">
              <a:solidFill>
                <a:schemeClr val="dk1"/>
              </a:solidFill>
            </a:endParaRPr>
          </a:p>
          <a:p>
            <a:pPr marL="0" marR="0" lvl="0" indent="0" algn="l" rtl="0">
              <a:lnSpc>
                <a:spcPct val="100000"/>
              </a:lnSpc>
              <a:spcBef>
                <a:spcPts val="0"/>
              </a:spcBef>
              <a:spcAft>
                <a:spcPts val="0"/>
              </a:spcAft>
              <a:buSzPts val="1100"/>
              <a:buNone/>
            </a:pPr>
            <a:endParaRPr sz="12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sz="1200" dirty="0">
                <a:solidFill>
                  <a:schemeClr val="dk1"/>
                </a:solidFill>
              </a:rPr>
              <a:t> If we look at a before and after, from the grid’s point of view.</a:t>
            </a:r>
            <a:endParaRPr sz="12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sz="1200" dirty="0">
                <a:solidFill>
                  <a:schemeClr val="dk1"/>
                </a:solidFill>
              </a:rPr>
              <a:t>Before, local renewable generation can exceed available network capacity, and peak demand in the evenings puts additional strain on already constrained parts of the grid. This can limit new connections and further local generation, with network reinforcement often the only option, which is time-consuming and costly.</a:t>
            </a:r>
            <a:endParaRPr sz="12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sz="1200" dirty="0">
                <a:solidFill>
                  <a:schemeClr val="dk1"/>
                </a:solidFill>
              </a:rPr>
              <a:t>After, with the Power Together model, electricity is stored locally and released at the right times. This provides flexibility that helps manage peaks, ease constraints, and make better use of existing capacity.</a:t>
            </a:r>
            <a:endParaRPr sz="1200" dirty="0">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US" sz="1200" dirty="0">
                <a:solidFill>
                  <a:schemeClr val="dk1"/>
                </a:solidFill>
              </a:rPr>
              <a:t>In practice, this supports the grid by deferring reinforcement where possible, improving overall system resilience, and opening up opportunities for additional connections and local generation.”</a:t>
            </a:r>
            <a:endParaRPr sz="1200" dirty="0">
              <a:solidFill>
                <a:schemeClr val="dk1"/>
              </a:solidFill>
            </a:endParaRPr>
          </a:p>
          <a:p>
            <a:pPr marL="0" marR="0" lvl="0" indent="0" algn="l" rtl="0">
              <a:lnSpc>
                <a:spcPct val="100000"/>
              </a:lnSpc>
              <a:spcBef>
                <a:spcPts val="1200"/>
              </a:spcBef>
              <a:spcAft>
                <a:spcPts val="0"/>
              </a:spcAft>
              <a:buSzPts val="1100"/>
              <a:buNone/>
            </a:pPr>
            <a:endParaRPr sz="1200" dirty="0">
              <a:solidFill>
                <a:schemeClr val="dk1"/>
              </a:solidFill>
            </a:endParaRPr>
          </a:p>
          <a:p>
            <a:pPr marL="0" marR="0" lvl="0" indent="0" algn="l" rtl="0">
              <a:lnSpc>
                <a:spcPct val="100000"/>
              </a:lnSpc>
              <a:spcBef>
                <a:spcPts val="0"/>
              </a:spcBef>
              <a:spcAft>
                <a:spcPts val="0"/>
              </a:spcAft>
              <a:buSzPts val="1100"/>
              <a:buNone/>
            </a:pPr>
            <a:endParaRPr dirty="0"/>
          </a:p>
        </p:txBody>
      </p:sp>
      <p:sp>
        <p:nvSpPr>
          <p:cNvPr id="448" name="Google Shape;448;p25: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15</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075" y="801688"/>
            <a:ext cx="7124700" cy="4008437"/>
          </a:xfrm>
        </p:spPr>
      </p:sp>
      <p:sp>
        <p:nvSpPr>
          <p:cNvPr id="3" name="Notes Placeholder 2"/>
          <p:cNvSpPr>
            <a:spLocks noGrp="1"/>
          </p:cNvSpPr>
          <p:nvPr>
            <p:ph type="body" idx="1"/>
          </p:nvPr>
        </p:nvSpPr>
        <p:spPr/>
        <p:txBody>
          <a:bodyPr/>
          <a:lstStyle/>
          <a:p>
            <a:pPr marL="0" marR="0" lvl="0" indent="0" algn="l" rtl="0">
              <a:lnSpc>
                <a:spcPct val="100000"/>
              </a:lnSpc>
              <a:spcBef>
                <a:spcPts val="0"/>
              </a:spcBef>
              <a:spcAft>
                <a:spcPts val="0"/>
              </a:spcAft>
              <a:buSzPts val="1100"/>
              <a:buNone/>
            </a:pPr>
            <a:r>
              <a:rPr lang="en-GB" dirty="0"/>
              <a:t>But at the heart of this is people. We want people to be able to afford to heat their homes adequately. </a:t>
            </a:r>
          </a:p>
          <a:p>
            <a:pPr marL="0" marR="0" lvl="0" indent="0" algn="l" rtl="0">
              <a:lnSpc>
                <a:spcPct val="100000"/>
              </a:lnSpc>
              <a:spcBef>
                <a:spcPts val="0"/>
              </a:spcBef>
              <a:spcAft>
                <a:spcPts val="0"/>
              </a:spcAft>
              <a:buSzPts val="1100"/>
              <a:buNone/>
            </a:pPr>
            <a:endParaRPr lang="en-GB" dirty="0"/>
          </a:p>
          <a:p>
            <a:pPr marL="0" marR="0" lvl="0" indent="0" algn="l" rtl="0">
              <a:lnSpc>
                <a:spcPct val="100000"/>
              </a:lnSpc>
              <a:spcBef>
                <a:spcPts val="0"/>
              </a:spcBef>
              <a:spcAft>
                <a:spcPts val="0"/>
              </a:spcAft>
              <a:buSzPts val="1100"/>
              <a:buNone/>
            </a:pPr>
            <a:r>
              <a:rPr lang="en-GB" dirty="0"/>
              <a:t>We want to increase the resilience of the Island by reducing the impact of power cuts with backup power available in homes during outages.</a:t>
            </a:r>
          </a:p>
          <a:p>
            <a:pPr marL="0" marR="0" lvl="0" indent="0" algn="l" rtl="0">
              <a:lnSpc>
                <a:spcPct val="100000"/>
              </a:lnSpc>
              <a:spcBef>
                <a:spcPts val="0"/>
              </a:spcBef>
              <a:spcAft>
                <a:spcPts val="0"/>
              </a:spcAft>
              <a:buSzPts val="1100"/>
              <a:buNone/>
            </a:pPr>
            <a:endParaRPr lang="en-GB" dirty="0"/>
          </a:p>
          <a:p>
            <a:pPr marL="0" marR="0" lvl="0" indent="0" algn="l" rtl="0">
              <a:lnSpc>
                <a:spcPct val="100000"/>
              </a:lnSpc>
              <a:spcBef>
                <a:spcPts val="0"/>
              </a:spcBef>
              <a:spcAft>
                <a:spcPts val="0"/>
              </a:spcAft>
              <a:buSzPts val="1100"/>
              <a:buNone/>
            </a:pPr>
            <a:r>
              <a:rPr lang="en-GB" dirty="0"/>
              <a:t>We want clean , cheap local energy to be available for local people, with less reliance on centralised systems.</a:t>
            </a:r>
          </a:p>
          <a:p>
            <a:pPr marL="0" marR="0" lvl="0" indent="0" algn="l" rtl="0">
              <a:lnSpc>
                <a:spcPct val="100000"/>
              </a:lnSpc>
              <a:spcBef>
                <a:spcPts val="0"/>
              </a:spcBef>
              <a:spcAft>
                <a:spcPts val="0"/>
              </a:spcAft>
              <a:buSzPts val="1100"/>
              <a:buNone/>
            </a:pPr>
            <a:endParaRPr lang="en-GB" dirty="0"/>
          </a:p>
          <a:p>
            <a:pPr marL="0" marR="0" lvl="0" indent="0" algn="l" rtl="0">
              <a:lnSpc>
                <a:spcPct val="100000"/>
              </a:lnSpc>
              <a:spcBef>
                <a:spcPts val="0"/>
              </a:spcBef>
              <a:spcAft>
                <a:spcPts val="0"/>
              </a:spcAft>
              <a:buSzPts val="1100"/>
              <a:buNone/>
            </a:pPr>
            <a:r>
              <a:rPr lang="en-GB" dirty="0"/>
              <a:t>But above all else we want to make this transition fair for everyone, not just those who can afford it.</a:t>
            </a:r>
          </a:p>
        </p:txBody>
      </p:sp>
      <p:sp>
        <p:nvSpPr>
          <p:cNvPr id="4" name="Slide Number Placeholder 3"/>
          <p:cNvSpPr>
            <a:spLocks noGrp="1"/>
          </p:cNvSpPr>
          <p:nvPr>
            <p:ph type="sldNum" sz="quarter" idx="5"/>
          </p:nvPr>
        </p:nvSpPr>
        <p:spPr/>
        <p:txBody>
          <a:bodyPr/>
          <a:lstStyle/>
          <a:p>
            <a:fld id="{4D1A5183-0130-3A4D-A157-84F27757A42F}" type="slidenum">
              <a:rPr lang="en-GB" smtClean="0"/>
              <a:t>16</a:t>
            </a:fld>
            <a:endParaRPr lang="en-GB"/>
          </a:p>
        </p:txBody>
      </p:sp>
    </p:spTree>
    <p:extLst>
      <p:ext uri="{BB962C8B-B14F-4D97-AF65-F5344CB8AC3E}">
        <p14:creationId xmlns:p14="http://schemas.microsoft.com/office/powerpoint/2010/main" val="5007868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p29: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30" name="Google Shape;530;p29: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dirty="0"/>
          </a:p>
        </p:txBody>
      </p:sp>
      <p:sp>
        <p:nvSpPr>
          <p:cNvPr id="531" name="Google Shape;531;p29: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17</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9075" y="801688"/>
            <a:ext cx="7124700" cy="4008437"/>
          </a:xfrm>
        </p:spPr>
      </p:sp>
      <p:sp>
        <p:nvSpPr>
          <p:cNvPr id="3" name="Notes Placeholder 2"/>
          <p:cNvSpPr>
            <a:spLocks noGrp="1"/>
          </p:cNvSpPr>
          <p:nvPr>
            <p:ph type="body" idx="1"/>
          </p:nvPr>
        </p:nvSpPr>
        <p:spPr/>
        <p:txBody>
          <a:bodyPr/>
          <a:lstStyle/>
          <a:p>
            <a:r>
              <a:rPr lang="en-GB" dirty="0"/>
              <a:t>For people that don't know where we are, we are a small Island about 5 miles off the South Coast near Portsmouth... We are very roughly 25 miles by 13 miles and a bit crumbly around the edges.</a:t>
            </a:r>
          </a:p>
        </p:txBody>
      </p:sp>
      <p:sp>
        <p:nvSpPr>
          <p:cNvPr id="4" name="Slide Number Placeholder 3"/>
          <p:cNvSpPr>
            <a:spLocks noGrp="1"/>
          </p:cNvSpPr>
          <p:nvPr>
            <p:ph type="sldNum" sz="quarter" idx="5"/>
          </p:nvPr>
        </p:nvSpPr>
        <p:spPr/>
        <p:txBody>
          <a:bodyPr/>
          <a:lstStyle/>
          <a:p>
            <a:fld id="{4D1A5183-0130-3A4D-A157-84F27757A42F}" type="slidenum">
              <a:rPr lang="en-GB" smtClean="0"/>
              <a:t>2</a:t>
            </a:fld>
            <a:endParaRPr lang="en-GB"/>
          </a:p>
        </p:txBody>
      </p:sp>
    </p:spTree>
    <p:extLst>
      <p:ext uri="{BB962C8B-B14F-4D97-AF65-F5344CB8AC3E}">
        <p14:creationId xmlns:p14="http://schemas.microsoft.com/office/powerpoint/2010/main" val="3641156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4: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5" name="Google Shape;45;p4: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r>
              <a:rPr lang="en-GB" sz="1200" dirty="0">
                <a:solidFill>
                  <a:schemeClr val="dk1"/>
                </a:solidFill>
              </a:rPr>
              <a:t>So who are Green Isle of Wight ?we are a community interest company that helps people reduce their energy bills and makes peoples homes warmer and cheaper to heat.</a:t>
            </a:r>
            <a:endParaRPr dirty="0"/>
          </a:p>
          <a:p>
            <a:pPr marL="0" marR="0" lvl="0" indent="0" algn="l" rtl="0">
              <a:lnSpc>
                <a:spcPct val="100000"/>
              </a:lnSpc>
              <a:spcBef>
                <a:spcPts val="0"/>
              </a:spcBef>
              <a:spcAft>
                <a:spcPts val="0"/>
              </a:spcAft>
              <a:buSzPts val="1100"/>
              <a:buNone/>
            </a:pPr>
            <a:r>
              <a:rPr lang="en-US" sz="1200" dirty="0">
                <a:solidFill>
                  <a:schemeClr val="dk1"/>
                </a:solidFill>
              </a:rPr>
              <a:t>Last year over 4,500 attended our Outreach sessions on the Island and we provided individual advice to over 700 households, about half of these were through home visits where we were able to install easy energy saving items</a:t>
            </a:r>
            <a:endParaRPr dirty="0"/>
          </a:p>
        </p:txBody>
      </p:sp>
      <p:sp>
        <p:nvSpPr>
          <p:cNvPr id="46" name="Google Shape;46;p4: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3</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6: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6" name="Google Shape;76;p6: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r>
              <a:rPr lang="en-GB" sz="1200" dirty="0">
                <a:solidFill>
                  <a:schemeClr val="dk1"/>
                </a:solidFill>
              </a:rPr>
              <a:t>With our Battery Project we want to provide a longer term solution to reducing energy bills rather than the sticking plaster approach of providing energy vouchers, we believe that if we are going to move towards a “clean” energy system then it needs to be fair for everyone and we need to help those who most need it.</a:t>
            </a:r>
            <a:endParaRPr dirty="0"/>
          </a:p>
        </p:txBody>
      </p:sp>
      <p:sp>
        <p:nvSpPr>
          <p:cNvPr id="77" name="Google Shape;77;p6: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4</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7: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7" name="Google Shape;97;p7: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r>
              <a:rPr lang="en-US" sz="1200" dirty="0">
                <a:solidFill>
                  <a:schemeClr val="dk1"/>
                </a:solidFill>
                <a:latin typeface="Arial"/>
                <a:ea typeface="Arial"/>
                <a:cs typeface="Arial"/>
                <a:sym typeface="Arial"/>
              </a:rPr>
              <a:t>So what problems do we face ?</a:t>
            </a:r>
            <a:endParaRPr dirty="0"/>
          </a:p>
        </p:txBody>
      </p:sp>
      <p:sp>
        <p:nvSpPr>
          <p:cNvPr id="98" name="Google Shape;98;p7: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5</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10: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5" name="Google Shape;145;p10: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r>
              <a:rPr lang="en-US" sz="1200">
                <a:solidFill>
                  <a:schemeClr val="dk1"/>
                </a:solidFill>
              </a:rPr>
              <a:t>LISA</a:t>
            </a:r>
            <a:endParaRPr sz="1200">
              <a:solidFill>
                <a:schemeClr val="dk1"/>
              </a:solidFill>
            </a:endParaRPr>
          </a:p>
          <a:p>
            <a:pPr marL="0" marR="0" lvl="0" indent="0" algn="l" rtl="0">
              <a:lnSpc>
                <a:spcPct val="100000"/>
              </a:lnSpc>
              <a:spcBef>
                <a:spcPts val="0"/>
              </a:spcBef>
              <a:spcAft>
                <a:spcPts val="0"/>
              </a:spcAft>
              <a:buSzPts val="1100"/>
              <a:buNone/>
            </a:pPr>
            <a:endParaRPr sz="1200">
              <a:solidFill>
                <a:schemeClr val="dk1"/>
              </a:solidFill>
            </a:endParaRPr>
          </a:p>
          <a:p>
            <a:pPr marL="0" marR="0" lvl="0" indent="0" algn="l" rtl="0">
              <a:lnSpc>
                <a:spcPct val="100000"/>
              </a:lnSpc>
              <a:spcBef>
                <a:spcPts val="0"/>
              </a:spcBef>
              <a:spcAft>
                <a:spcPts val="0"/>
              </a:spcAft>
              <a:buSzPts val="1100"/>
              <a:buNone/>
            </a:pPr>
            <a:r>
              <a:rPr lang="en-US" sz="1200">
                <a:solidFill>
                  <a:schemeClr val="dk1"/>
                </a:solidFill>
                <a:latin typeface="Arial"/>
                <a:ea typeface="Arial"/>
                <a:cs typeface="Arial"/>
                <a:sym typeface="Arial"/>
              </a:rPr>
              <a:t>[Sources]</a:t>
            </a: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 SSEN network maps (Generation Availability / Network Capacity): https://network-maps.ssen.co.uk/</a:t>
            </a:r>
            <a:br>
              <a:rPr lang="en-US" sz="1200">
                <a:solidFill>
                  <a:schemeClr val="dk1"/>
                </a:solidFill>
                <a:latin typeface="Arial"/>
                <a:ea typeface="Arial"/>
                <a:cs typeface="Arial"/>
                <a:sym typeface="Arial"/>
              </a:rPr>
            </a:br>
            <a:r>
              <a:rPr lang="en-US" sz="1200">
                <a:solidFill>
                  <a:schemeClr val="dk1"/>
                </a:solidFill>
                <a:latin typeface="Arial"/>
                <a:ea typeface="Arial"/>
                <a:cs typeface="Arial"/>
                <a:sym typeface="Arial"/>
              </a:rPr>
              <a:t>[/Sources]</a:t>
            </a:r>
            <a:endParaRPr/>
          </a:p>
        </p:txBody>
      </p:sp>
      <p:sp>
        <p:nvSpPr>
          <p:cNvPr id="146" name="Google Shape;146;p10: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6</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1: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6" name="Google Shape;156;p11: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r>
              <a:rPr lang="en-US" sz="1200">
                <a:solidFill>
                  <a:schemeClr val="dk1"/>
                </a:solidFill>
              </a:rPr>
              <a:t>PHOEBE</a:t>
            </a:r>
            <a:endParaRPr/>
          </a:p>
          <a:p>
            <a:pPr marL="0" marR="0" lvl="0" indent="0" algn="l" rtl="0">
              <a:lnSpc>
                <a:spcPct val="100000"/>
              </a:lnSpc>
              <a:spcBef>
                <a:spcPts val="0"/>
              </a:spcBef>
              <a:spcAft>
                <a:spcPts val="0"/>
              </a:spcAft>
              <a:buSzPts val="1100"/>
              <a:buNone/>
            </a:pPr>
            <a:endParaRPr sz="1200">
              <a:solidFill>
                <a:schemeClr val="dk1"/>
              </a:solidFill>
            </a:endParaRPr>
          </a:p>
          <a:p>
            <a:pPr marL="0" marR="0" lvl="0" indent="0" algn="l" rtl="0">
              <a:lnSpc>
                <a:spcPct val="100000"/>
              </a:lnSpc>
              <a:spcBef>
                <a:spcPts val="0"/>
              </a:spcBef>
              <a:spcAft>
                <a:spcPts val="0"/>
              </a:spcAft>
              <a:buSzPts val="1100"/>
              <a:buNone/>
            </a:pPr>
            <a:r>
              <a:rPr lang="en-US" sz="1200">
                <a:solidFill>
                  <a:schemeClr val="dk1"/>
                </a:solidFill>
              </a:rPr>
              <a:t>Wider estimates based on 10% of household income put the level at 30% but these figures are the DESNZ figures based on the governments quite narrow definition.</a:t>
            </a:r>
            <a:endParaRPr sz="1200">
              <a:solidFill>
                <a:schemeClr val="dk1"/>
              </a:solidFill>
            </a:endParaRPr>
          </a:p>
        </p:txBody>
      </p:sp>
      <p:sp>
        <p:nvSpPr>
          <p:cNvPr id="157" name="Google Shape;157;p1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7</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12: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5" name="Google Shape;175;p12: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r>
              <a:rPr lang="en-US" sz="1200" dirty="0">
                <a:solidFill>
                  <a:schemeClr val="dk1"/>
                </a:solidFill>
              </a:rPr>
              <a:t>On the Island we have some specific problems – over 35% of our population is over 65, lower than average incomes, over 25% of secondary school students were excluded from school at some point last year and we have limited infrastructure, we only have 3 cables connecting us to the mainland and at times these are already at capacity. This creates a perfect storm for fuel poverty. 40% of the Island is not connected to the gas grid.</a:t>
            </a:r>
            <a:endParaRPr dirty="0"/>
          </a:p>
        </p:txBody>
      </p:sp>
      <p:sp>
        <p:nvSpPr>
          <p:cNvPr id="176" name="Google Shape;176;p1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8</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3:notes"/>
          <p:cNvSpPr>
            <a:spLocks noGrp="1" noRot="1" noChangeAspect="1"/>
          </p:cNvSpPr>
          <p:nvPr>
            <p:ph type="sldImg" idx="2"/>
          </p:nvPr>
        </p:nvSpPr>
        <p:spPr>
          <a:xfrm>
            <a:off x="-1166813" y="0"/>
            <a:ext cx="5334001" cy="30003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03" name="Google Shape;203;p13:notes"/>
          <p:cNvSpPr txBox="1">
            <a:spLocks noGrp="1"/>
          </p:cNvSpPr>
          <p:nvPr>
            <p:ph type="body" idx="1"/>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1100"/>
              <a:buNone/>
            </a:pPr>
            <a:endParaRPr dirty="0"/>
          </a:p>
        </p:txBody>
      </p:sp>
      <p:sp>
        <p:nvSpPr>
          <p:cNvPr id="204" name="Google Shape;204;p13: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9</a:t>
            </a:fld>
            <a:endParaRPr sz="1800" b="0" i="0" u="none" strike="noStrike" cap="none">
              <a:solidFill>
                <a:schemeClr val="dk1"/>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
        <p:cNvGrpSpPr/>
        <p:nvPr/>
      </p:nvGrpSpPr>
      <p:grpSpPr>
        <a:xfrm>
          <a:off x="0" y="0"/>
          <a:ext cx="0" cy="0"/>
          <a:chOff x="0" y="0"/>
          <a:chExt cx="0" cy="0"/>
        </a:xfrm>
      </p:grpSpPr>
      <p:sp>
        <p:nvSpPr>
          <p:cNvPr id="7" name="Google Shape;7;p31"/>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oppins"/>
                <a:ea typeface="Poppins"/>
                <a:cs typeface="Poppins"/>
                <a:sym typeface="Poppi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oppins"/>
                <a:ea typeface="Poppins"/>
                <a:cs typeface="Poppins"/>
                <a:sym typeface="Poppi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oppins"/>
                <a:ea typeface="Poppins"/>
                <a:cs typeface="Poppins"/>
                <a:sym typeface="Poppi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oppins"/>
                <a:ea typeface="Poppins"/>
                <a:cs typeface="Poppins"/>
                <a:sym typeface="Poppi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oppins"/>
                <a:ea typeface="Poppins"/>
                <a:cs typeface="Poppins"/>
                <a:sym typeface="Poppi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oppins"/>
                <a:ea typeface="Poppins"/>
                <a:cs typeface="Poppins"/>
                <a:sym typeface="Poppi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oppins"/>
                <a:ea typeface="Poppins"/>
                <a:cs typeface="Poppins"/>
                <a:sym typeface="Poppi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oppins"/>
                <a:ea typeface="Poppins"/>
                <a:cs typeface="Poppins"/>
                <a:sym typeface="Poppins"/>
              </a:defRPr>
            </a:lvl9pPr>
          </a:lstStyle>
          <a:p>
            <a:endParaRPr/>
          </a:p>
        </p:txBody>
      </p:sp>
      <p:sp>
        <p:nvSpPr>
          <p:cNvPr id="8" name="Google Shape;8;p31"/>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oppins"/>
                <a:ea typeface="Poppins"/>
                <a:cs typeface="Poppins"/>
                <a:sym typeface="Poppins"/>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oppins"/>
                <a:ea typeface="Poppins"/>
                <a:cs typeface="Poppins"/>
                <a:sym typeface="Poppins"/>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oppins"/>
                <a:ea typeface="Poppins"/>
                <a:cs typeface="Poppins"/>
                <a:sym typeface="Poppins"/>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oppins"/>
                <a:ea typeface="Poppins"/>
                <a:cs typeface="Poppins"/>
                <a:sym typeface="Poppins"/>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oppins"/>
                <a:ea typeface="Poppins"/>
                <a:cs typeface="Poppins"/>
                <a:sym typeface="Poppins"/>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oppins"/>
                <a:ea typeface="Poppins"/>
                <a:cs typeface="Poppins"/>
                <a:sym typeface="Poppins"/>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oppins"/>
                <a:ea typeface="Poppins"/>
                <a:cs typeface="Poppins"/>
                <a:sym typeface="Poppins"/>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oppins"/>
                <a:ea typeface="Poppins"/>
                <a:cs typeface="Poppins"/>
                <a:sym typeface="Poppins"/>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Poppins"/>
                <a:ea typeface="Poppins"/>
                <a:cs typeface="Poppins"/>
                <a:sym typeface="Poppins"/>
              </a:defRPr>
            </a:lvl9pPr>
          </a:lstStyle>
          <a:p>
            <a:endParaRPr/>
          </a:p>
        </p:txBody>
      </p:sp>
      <p:sp>
        <p:nvSpPr>
          <p:cNvPr id="9" name="Google Shape;9;p31"/>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oppins"/>
                <a:ea typeface="Poppins"/>
                <a:cs typeface="Poppins"/>
                <a:sym typeface="Poppins"/>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oppins"/>
                <a:ea typeface="Poppins"/>
                <a:cs typeface="Poppins"/>
                <a:sym typeface="Poppins"/>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oppins"/>
                <a:ea typeface="Poppins"/>
                <a:cs typeface="Poppins"/>
                <a:sym typeface="Poppins"/>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oppins"/>
                <a:ea typeface="Poppins"/>
                <a:cs typeface="Poppins"/>
                <a:sym typeface="Poppins"/>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oppins"/>
                <a:ea typeface="Poppins"/>
                <a:cs typeface="Poppins"/>
                <a:sym typeface="Poppins"/>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oppins"/>
                <a:ea typeface="Poppins"/>
                <a:cs typeface="Poppins"/>
                <a:sym typeface="Poppins"/>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oppins"/>
                <a:ea typeface="Poppins"/>
                <a:cs typeface="Poppins"/>
                <a:sym typeface="Poppins"/>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oppins"/>
                <a:ea typeface="Poppins"/>
                <a:cs typeface="Poppins"/>
                <a:sym typeface="Poppins"/>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Poppins"/>
                <a:ea typeface="Poppins"/>
                <a:cs typeface="Poppins"/>
                <a:sym typeface="Poppins"/>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1200000"/>
    </mc:Choice>
    <mc:Fallback xmlns="">
      <p:transition spd="slow" advClick="0" advTm="1200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10"/>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2000" advClick="0" advTm="1200000"/>
    </mc:Choice>
    <mc:Fallback xmlns="">
      <p:transition spd="slow" advClick="0" advTm="1200000"/>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4="http://schemas.microsoft.com/office/powerpoint/2010/main">
    <mc:Choice Requires="p14">
      <p:transition spd="slow" p14:dur="2000" advClick="0" advTm="1200000"/>
    </mc:Choice>
    <mc:Fallback xmlns="">
      <p:transition spd="slow" advClick="0" advTm="1200000"/>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5.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8.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7.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
        <p:cNvGrpSpPr/>
        <p:nvPr/>
      </p:nvGrpSpPr>
      <p:grpSpPr>
        <a:xfrm>
          <a:off x="0" y="0"/>
          <a:ext cx="0" cy="0"/>
          <a:chOff x="0" y="0"/>
          <a:chExt cx="0" cy="0"/>
        </a:xfrm>
      </p:grpSpPr>
      <p:grpSp>
        <p:nvGrpSpPr>
          <p:cNvPr id="16" name="Google Shape;16;p1"/>
          <p:cNvGrpSpPr/>
          <p:nvPr/>
        </p:nvGrpSpPr>
        <p:grpSpPr>
          <a:xfrm>
            <a:off x="-146399" y="-208393"/>
            <a:ext cx="12484797" cy="7178345"/>
            <a:chOff x="0" y="-38100"/>
            <a:chExt cx="4932266" cy="2835889"/>
          </a:xfrm>
        </p:grpSpPr>
        <p:sp>
          <p:nvSpPr>
            <p:cNvPr id="17" name="Google Shape;17;p1"/>
            <p:cNvSpPr/>
            <p:nvPr/>
          </p:nvSpPr>
          <p:spPr>
            <a:xfrm>
              <a:off x="0" y="0"/>
              <a:ext cx="4932266" cy="2797789"/>
            </a:xfrm>
            <a:custGeom>
              <a:avLst/>
              <a:gdLst/>
              <a:ahLst/>
              <a:cxnLst/>
              <a:rect l="l" t="t" r="r" b="b"/>
              <a:pathLst>
                <a:path w="4932266" h="2797789" extrusionOk="0">
                  <a:moveTo>
                    <a:pt x="0" y="0"/>
                  </a:moveTo>
                  <a:lnTo>
                    <a:pt x="4932266" y="0"/>
                  </a:lnTo>
                  <a:lnTo>
                    <a:pt x="4932266" y="2797789"/>
                  </a:lnTo>
                  <a:lnTo>
                    <a:pt x="0" y="2797789"/>
                  </a:lnTo>
                  <a:close/>
                </a:path>
              </a:pathLst>
            </a:custGeom>
            <a:gradFill>
              <a:gsLst>
                <a:gs pos="0">
                  <a:srgbClr val="B94C28"/>
                </a:gs>
                <a:gs pos="100000">
                  <a:srgbClr val="531B1A"/>
                </a:gs>
              </a:gsLst>
              <a:lin ang="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Poppins"/>
                <a:ea typeface="Poppins"/>
                <a:cs typeface="Poppins"/>
                <a:sym typeface="Poppins"/>
              </a:endParaRPr>
            </a:p>
          </p:txBody>
        </p:sp>
        <p:sp>
          <p:nvSpPr>
            <p:cNvPr id="18" name="Google Shape;18;p1"/>
            <p:cNvSpPr txBox="1"/>
            <p:nvPr/>
          </p:nvSpPr>
          <p:spPr>
            <a:xfrm>
              <a:off x="0" y="-38100"/>
              <a:ext cx="4932266" cy="2835889"/>
            </a:xfrm>
            <a:prstGeom prst="rect">
              <a:avLst/>
            </a:prstGeom>
            <a:noFill/>
            <a:ln>
              <a:noFill/>
            </a:ln>
          </p:spPr>
          <p:txBody>
            <a:bodyPr spcFirstLastPara="1" wrap="square" lIns="33850" tIns="33850" rIns="33850" bIns="33850" anchor="ctr" anchorCtr="0">
              <a:noAutofit/>
            </a:bodyPr>
            <a:lstStyle/>
            <a:p>
              <a:pPr marL="0" marR="0" lvl="0" indent="0" algn="ctr" rtl="0">
                <a:lnSpc>
                  <a:spcPct val="147750"/>
                </a:lnSpc>
                <a:spcBef>
                  <a:spcPts val="0"/>
                </a:spcBef>
                <a:spcAft>
                  <a:spcPts val="0"/>
                </a:spcAft>
                <a:buClr>
                  <a:srgbClr val="000000"/>
                </a:buClr>
                <a:buSzPts val="1200"/>
                <a:buFont typeface="Arial"/>
                <a:buNone/>
              </a:pPr>
              <a:endParaRPr sz="1200" b="0" i="0" u="none" strike="noStrike" cap="none">
                <a:solidFill>
                  <a:schemeClr val="dk1"/>
                </a:solidFill>
                <a:latin typeface="Poppins"/>
                <a:ea typeface="Poppins"/>
                <a:cs typeface="Poppins"/>
                <a:sym typeface="Poppins"/>
              </a:endParaRPr>
            </a:p>
          </p:txBody>
        </p:sp>
      </p:grpSp>
      <p:sp>
        <p:nvSpPr>
          <p:cNvPr id="19" name="Google Shape;19;p1"/>
          <p:cNvSpPr txBox="1"/>
          <p:nvPr/>
        </p:nvSpPr>
        <p:spPr>
          <a:xfrm>
            <a:off x="863600" y="1106042"/>
            <a:ext cx="10820400" cy="2536335"/>
          </a:xfrm>
          <a:prstGeom prst="rect">
            <a:avLst/>
          </a:prstGeom>
          <a:noFill/>
          <a:ln>
            <a:noFill/>
          </a:ln>
        </p:spPr>
        <p:txBody>
          <a:bodyPr spcFirstLastPara="1" wrap="square" lIns="0" tIns="0" rIns="0" bIns="0" anchor="t" anchorCtr="0">
            <a:spAutoFit/>
          </a:bodyPr>
          <a:lstStyle/>
          <a:p>
            <a:pPr marL="0" marR="0" lvl="0" indent="0" algn="ctr" rtl="0">
              <a:lnSpc>
                <a:spcPct val="140008"/>
              </a:lnSpc>
              <a:spcBef>
                <a:spcPts val="0"/>
              </a:spcBef>
              <a:spcAft>
                <a:spcPts val="0"/>
              </a:spcAft>
              <a:buClr>
                <a:srgbClr val="000000"/>
              </a:buClr>
              <a:buSzPts val="7301"/>
              <a:buFont typeface="Arial"/>
              <a:buNone/>
            </a:pPr>
            <a:r>
              <a:rPr lang="en-US" sz="7301" b="1" i="0" u="none" strike="noStrike" cap="none">
                <a:solidFill>
                  <a:srgbClr val="FFFFFF"/>
                </a:solidFill>
                <a:latin typeface="Poppins"/>
                <a:ea typeface="Poppins"/>
                <a:cs typeface="Poppins"/>
                <a:sym typeface="Poppins"/>
              </a:rPr>
              <a:t>Isle of Wight Social Virtual Power Plant</a:t>
            </a:r>
            <a:endParaRPr sz="1400" b="0" i="0" u="none" strike="noStrike" cap="none">
              <a:solidFill>
                <a:srgbClr val="000000"/>
              </a:solidFill>
              <a:latin typeface="Arial"/>
              <a:ea typeface="Arial"/>
              <a:cs typeface="Arial"/>
              <a:sym typeface="Arial"/>
            </a:endParaRPr>
          </a:p>
        </p:txBody>
      </p:sp>
      <p:sp>
        <p:nvSpPr>
          <p:cNvPr id="20" name="Google Shape;20;p1"/>
          <p:cNvSpPr txBox="1"/>
          <p:nvPr/>
        </p:nvSpPr>
        <p:spPr>
          <a:xfrm>
            <a:off x="3004879" y="3883616"/>
            <a:ext cx="6182244" cy="440377"/>
          </a:xfrm>
          <a:prstGeom prst="rect">
            <a:avLst/>
          </a:prstGeom>
          <a:noFill/>
          <a:ln>
            <a:noFill/>
          </a:ln>
        </p:spPr>
        <p:txBody>
          <a:bodyPr spcFirstLastPara="1" wrap="square" lIns="0" tIns="0" rIns="0" bIns="0" anchor="t" anchorCtr="0">
            <a:spAutoFit/>
          </a:bodyPr>
          <a:lstStyle/>
          <a:p>
            <a:pPr marL="0" marR="0" lvl="0" indent="0" algn="ctr" rtl="0">
              <a:lnSpc>
                <a:spcPct val="140068"/>
              </a:lnSpc>
              <a:spcBef>
                <a:spcPts val="0"/>
              </a:spcBef>
              <a:spcAft>
                <a:spcPts val="0"/>
              </a:spcAft>
              <a:buClr>
                <a:srgbClr val="000000"/>
              </a:buClr>
              <a:buSzPts val="2044"/>
              <a:buFont typeface="Arial"/>
              <a:buNone/>
            </a:pPr>
            <a:r>
              <a:rPr lang="en-US" sz="2044" b="0" i="0" u="none" strike="noStrike" cap="none" dirty="0">
                <a:solidFill>
                  <a:srgbClr val="FFFFFF"/>
                </a:solidFill>
                <a:latin typeface="Poppins"/>
                <a:ea typeface="Poppins"/>
                <a:cs typeface="Poppins"/>
                <a:sym typeface="Poppins"/>
              </a:rPr>
              <a:t>10</a:t>
            </a:r>
            <a:r>
              <a:rPr lang="en-US" sz="2044" b="0" i="0" u="none" strike="noStrike" cap="none" baseline="30000" dirty="0">
                <a:solidFill>
                  <a:srgbClr val="FFFFFF"/>
                </a:solidFill>
                <a:latin typeface="Poppins"/>
                <a:ea typeface="Poppins"/>
                <a:cs typeface="Poppins"/>
                <a:sym typeface="Poppins"/>
              </a:rPr>
              <a:t>th</a:t>
            </a:r>
            <a:r>
              <a:rPr lang="en-US" sz="2044" b="0" i="0" u="none" strike="noStrike" cap="none" dirty="0">
                <a:solidFill>
                  <a:srgbClr val="FFFFFF"/>
                </a:solidFill>
                <a:latin typeface="Poppins"/>
                <a:ea typeface="Poppins"/>
                <a:cs typeface="Poppins"/>
                <a:sym typeface="Poppins"/>
              </a:rPr>
              <a:t> June 2026</a:t>
            </a:r>
            <a:endParaRPr sz="1400" b="0" i="0" u="none" strike="noStrike" cap="none" dirty="0">
              <a:solidFill>
                <a:srgbClr val="000000"/>
              </a:solidFill>
              <a:latin typeface="Arial"/>
              <a:ea typeface="Arial"/>
              <a:cs typeface="Arial"/>
              <a:sym typeface="Arial"/>
            </a:endParaRPr>
          </a:p>
        </p:txBody>
      </p:sp>
      <p:sp>
        <p:nvSpPr>
          <p:cNvPr id="21" name="Google Shape;21;p1"/>
          <p:cNvSpPr/>
          <p:nvPr/>
        </p:nvSpPr>
        <p:spPr>
          <a:xfrm>
            <a:off x="3352800" y="5620027"/>
            <a:ext cx="696853" cy="512188"/>
          </a:xfrm>
          <a:custGeom>
            <a:avLst/>
            <a:gdLst/>
            <a:ahLst/>
            <a:cxnLst/>
            <a:rect l="l" t="t" r="r" b="b"/>
            <a:pathLst>
              <a:path w="1045280" h="768281" extrusionOk="0">
                <a:moveTo>
                  <a:pt x="0" y="0"/>
                </a:moveTo>
                <a:lnTo>
                  <a:pt x="1045280" y="0"/>
                </a:lnTo>
                <a:lnTo>
                  <a:pt x="1045280" y="768281"/>
                </a:lnTo>
                <a:lnTo>
                  <a:pt x="0" y="768281"/>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Poppins"/>
              <a:ea typeface="Poppins"/>
              <a:cs typeface="Poppins"/>
              <a:sym typeface="Poppins"/>
            </a:endParaRPr>
          </a:p>
        </p:txBody>
      </p:sp>
      <p:sp>
        <p:nvSpPr>
          <p:cNvPr id="22" name="Google Shape;22;p1"/>
          <p:cNvSpPr/>
          <p:nvPr/>
        </p:nvSpPr>
        <p:spPr>
          <a:xfrm>
            <a:off x="4775200" y="5613389"/>
            <a:ext cx="1727445" cy="512188"/>
          </a:xfrm>
          <a:custGeom>
            <a:avLst/>
            <a:gdLst/>
            <a:ahLst/>
            <a:cxnLst/>
            <a:rect l="l" t="t" r="r" b="b"/>
            <a:pathLst>
              <a:path w="2591167" h="768281" extrusionOk="0">
                <a:moveTo>
                  <a:pt x="0" y="0"/>
                </a:moveTo>
                <a:lnTo>
                  <a:pt x="2591167" y="0"/>
                </a:lnTo>
                <a:lnTo>
                  <a:pt x="2591167" y="768281"/>
                </a:lnTo>
                <a:lnTo>
                  <a:pt x="0" y="768281"/>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Poppins"/>
              <a:ea typeface="Poppins"/>
              <a:cs typeface="Poppins"/>
              <a:sym typeface="Poppin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42"/>
        <p:cNvGrpSpPr/>
        <p:nvPr/>
      </p:nvGrpSpPr>
      <p:grpSpPr>
        <a:xfrm>
          <a:off x="0" y="0"/>
          <a:ext cx="0" cy="0"/>
          <a:chOff x="0" y="0"/>
          <a:chExt cx="0" cy="0"/>
        </a:xfrm>
      </p:grpSpPr>
      <p:pic>
        <p:nvPicPr>
          <p:cNvPr id="243" name="Google Shape;243;p15" descr="/mnt/data/pt_assets/image4.png"/>
          <p:cNvPicPr preferRelativeResize="0"/>
          <p:nvPr/>
        </p:nvPicPr>
        <p:blipFill rotWithShape="1">
          <a:blip r:embed="rId3">
            <a:alphaModFix/>
          </a:blip>
          <a:srcRect/>
          <a:stretch/>
        </p:blipFill>
        <p:spPr>
          <a:xfrm>
            <a:off x="9949673" y="290242"/>
            <a:ext cx="1616561" cy="373168"/>
          </a:xfrm>
          <a:prstGeom prst="rect">
            <a:avLst/>
          </a:prstGeom>
          <a:noFill/>
          <a:ln>
            <a:noFill/>
          </a:ln>
        </p:spPr>
      </p:pic>
      <p:sp>
        <p:nvSpPr>
          <p:cNvPr id="244" name="Google Shape;244;p15"/>
          <p:cNvSpPr/>
          <p:nvPr/>
        </p:nvSpPr>
        <p:spPr>
          <a:xfrm>
            <a:off x="782207" y="456094"/>
            <a:ext cx="8958878" cy="74633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B94C28"/>
              </a:buClr>
              <a:buSzPts val="3800"/>
              <a:buFont typeface="Poppins"/>
              <a:buNone/>
            </a:pPr>
            <a:r>
              <a:rPr lang="en-US" sz="3800" b="1" i="0" u="none" strike="noStrike" cap="none">
                <a:solidFill>
                  <a:srgbClr val="B94C28"/>
                </a:solidFill>
                <a:latin typeface="Poppins"/>
                <a:ea typeface="Poppins"/>
                <a:cs typeface="Poppins"/>
                <a:sym typeface="Poppins"/>
              </a:rPr>
              <a:t>What is “Power Together”?</a:t>
            </a:r>
            <a:endParaRPr sz="3800" b="0" i="0" u="none" strike="noStrike" cap="none">
              <a:solidFill>
                <a:schemeClr val="dk1"/>
              </a:solidFill>
              <a:latin typeface="Poppins"/>
              <a:ea typeface="Poppins"/>
              <a:cs typeface="Poppins"/>
              <a:sym typeface="Poppins"/>
            </a:endParaRPr>
          </a:p>
        </p:txBody>
      </p:sp>
      <p:sp>
        <p:nvSpPr>
          <p:cNvPr id="245" name="Google Shape;245;p15"/>
          <p:cNvSpPr/>
          <p:nvPr/>
        </p:nvSpPr>
        <p:spPr>
          <a:xfrm>
            <a:off x="782207" y="1219016"/>
            <a:ext cx="8958878" cy="24878"/>
          </a:xfrm>
          <a:prstGeom prst="rect">
            <a:avLst/>
          </a:prstGeom>
          <a:solidFill>
            <a:srgbClr val="E8E1DD"/>
          </a:solidFill>
          <a:ln w="12700" cap="flat" cmpd="sng">
            <a:solidFill>
              <a:srgbClr val="E8E1D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246" name="Google Shape;246;p15"/>
          <p:cNvSpPr/>
          <p:nvPr/>
        </p:nvSpPr>
        <p:spPr>
          <a:xfrm>
            <a:off x="990796" y="1409746"/>
            <a:ext cx="10210409" cy="49755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2B0D0D"/>
              </a:buClr>
              <a:buSzPts val="2000"/>
              <a:buFont typeface="Poppins"/>
              <a:buNone/>
            </a:pPr>
            <a:r>
              <a:rPr lang="en-US" sz="2000" b="0" i="0" u="none" strike="noStrike" cap="none">
                <a:solidFill>
                  <a:srgbClr val="2B0D0D"/>
                </a:solidFill>
                <a:latin typeface="Poppins"/>
                <a:ea typeface="Poppins"/>
                <a:cs typeface="Poppins"/>
                <a:sym typeface="Poppins"/>
              </a:rPr>
              <a:t>A network of home batteries that work together — like one shared community battery.</a:t>
            </a:r>
            <a:endParaRPr sz="2000" b="0" i="0" u="none" strike="noStrike" cap="none">
              <a:solidFill>
                <a:schemeClr val="dk1"/>
              </a:solidFill>
              <a:latin typeface="Poppins"/>
              <a:ea typeface="Poppins"/>
              <a:cs typeface="Poppins"/>
              <a:sym typeface="Poppins"/>
            </a:endParaRPr>
          </a:p>
        </p:txBody>
      </p:sp>
      <p:sp>
        <p:nvSpPr>
          <p:cNvPr id="247" name="Google Shape;247;p15"/>
          <p:cNvSpPr/>
          <p:nvPr/>
        </p:nvSpPr>
        <p:spPr>
          <a:xfrm>
            <a:off x="886501" y="2114619"/>
            <a:ext cx="2239719" cy="1492672"/>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pic>
        <p:nvPicPr>
          <p:cNvPr id="248" name="Google Shape;248;p15" descr="/mnt/data/pt_assets/image25.png"/>
          <p:cNvPicPr preferRelativeResize="0"/>
          <p:nvPr/>
        </p:nvPicPr>
        <p:blipFill rotWithShape="1">
          <a:blip r:embed="rId4">
            <a:alphaModFix/>
          </a:blip>
          <a:srcRect/>
          <a:stretch/>
        </p:blipFill>
        <p:spPr>
          <a:xfrm>
            <a:off x="1251531" y="2342661"/>
            <a:ext cx="573618" cy="456094"/>
          </a:xfrm>
          <a:prstGeom prst="rect">
            <a:avLst/>
          </a:prstGeom>
          <a:noFill/>
          <a:ln>
            <a:noFill/>
          </a:ln>
        </p:spPr>
      </p:pic>
      <p:sp>
        <p:nvSpPr>
          <p:cNvPr id="249" name="Google Shape;249;p15"/>
          <p:cNvSpPr/>
          <p:nvPr/>
        </p:nvSpPr>
        <p:spPr>
          <a:xfrm>
            <a:off x="1981590" y="2114619"/>
            <a:ext cx="1144629" cy="62194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B0D0D"/>
              </a:buClr>
              <a:buSzPts val="1800"/>
              <a:buFont typeface="Poppins"/>
              <a:buNone/>
            </a:pPr>
            <a:r>
              <a:rPr lang="en-US" sz="1400" b="1" i="0" u="none" strike="noStrike" cap="none">
                <a:solidFill>
                  <a:srgbClr val="2B0D0D"/>
                </a:solidFill>
                <a:latin typeface="Poppins"/>
                <a:ea typeface="Poppins"/>
                <a:cs typeface="Poppins"/>
                <a:sym typeface="Poppins"/>
              </a:rPr>
              <a:t>Batteries in homes</a:t>
            </a:r>
            <a:endParaRPr sz="1400" b="0" i="0" u="none" strike="noStrike" cap="none">
              <a:solidFill>
                <a:schemeClr val="dk1"/>
              </a:solidFill>
              <a:latin typeface="Poppins"/>
              <a:ea typeface="Poppins"/>
              <a:cs typeface="Poppins"/>
              <a:sym typeface="Poppins"/>
            </a:endParaRPr>
          </a:p>
        </p:txBody>
      </p:sp>
      <p:sp>
        <p:nvSpPr>
          <p:cNvPr id="250" name="Google Shape;250;p15"/>
          <p:cNvSpPr/>
          <p:nvPr/>
        </p:nvSpPr>
        <p:spPr>
          <a:xfrm>
            <a:off x="1251530" y="2902418"/>
            <a:ext cx="1822543" cy="62194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22222"/>
              </a:buClr>
              <a:buSzPts val="1400"/>
              <a:buFont typeface="Poppins"/>
              <a:buNone/>
            </a:pPr>
            <a:r>
              <a:rPr lang="en-US" sz="1400" b="0" i="0" u="none" strike="noStrike" cap="none">
                <a:solidFill>
                  <a:srgbClr val="222222"/>
                </a:solidFill>
                <a:latin typeface="Poppins"/>
                <a:ea typeface="Poppins"/>
                <a:cs typeface="Poppins"/>
                <a:sym typeface="Poppins"/>
              </a:rPr>
              <a:t>Installed in multiple homes across the Island.</a:t>
            </a:r>
            <a:endParaRPr sz="1400" b="0" i="0" u="none" strike="noStrike" cap="none">
              <a:solidFill>
                <a:schemeClr val="dk1"/>
              </a:solidFill>
              <a:latin typeface="Poppins"/>
              <a:ea typeface="Poppins"/>
              <a:cs typeface="Poppins"/>
              <a:sym typeface="Poppins"/>
            </a:endParaRPr>
          </a:p>
        </p:txBody>
      </p:sp>
      <p:cxnSp>
        <p:nvCxnSpPr>
          <p:cNvPr id="251" name="Google Shape;251;p15"/>
          <p:cNvCxnSpPr/>
          <p:nvPr/>
        </p:nvCxnSpPr>
        <p:spPr>
          <a:xfrm>
            <a:off x="3178368" y="2860955"/>
            <a:ext cx="208589" cy="0"/>
          </a:xfrm>
          <a:prstGeom prst="straightConnector1">
            <a:avLst/>
          </a:prstGeom>
          <a:noFill/>
          <a:ln w="38100" cap="flat" cmpd="sng">
            <a:solidFill>
              <a:srgbClr val="B94C28"/>
            </a:solidFill>
            <a:prstDash val="solid"/>
            <a:round/>
            <a:headEnd type="none" w="sm" len="sm"/>
            <a:tailEnd type="triangle" w="med" len="med"/>
          </a:ln>
        </p:spPr>
      </p:cxnSp>
      <p:sp>
        <p:nvSpPr>
          <p:cNvPr id="252" name="Google Shape;252;p15"/>
          <p:cNvSpPr/>
          <p:nvPr/>
        </p:nvSpPr>
        <p:spPr>
          <a:xfrm>
            <a:off x="3439104" y="2114619"/>
            <a:ext cx="2239719" cy="1492672"/>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pic>
        <p:nvPicPr>
          <p:cNvPr id="253" name="Google Shape;253;p15" descr="/mnt/data/pt_assets/image11.png"/>
          <p:cNvPicPr preferRelativeResize="0"/>
          <p:nvPr/>
        </p:nvPicPr>
        <p:blipFill rotWithShape="1">
          <a:blip r:embed="rId5">
            <a:alphaModFix/>
          </a:blip>
          <a:srcRect/>
          <a:stretch/>
        </p:blipFill>
        <p:spPr>
          <a:xfrm>
            <a:off x="3804133" y="2342674"/>
            <a:ext cx="573618" cy="456094"/>
          </a:xfrm>
          <a:prstGeom prst="rect">
            <a:avLst/>
          </a:prstGeom>
          <a:noFill/>
          <a:ln>
            <a:noFill/>
          </a:ln>
        </p:spPr>
      </p:pic>
      <p:sp>
        <p:nvSpPr>
          <p:cNvPr id="254" name="Google Shape;254;p15"/>
          <p:cNvSpPr/>
          <p:nvPr/>
        </p:nvSpPr>
        <p:spPr>
          <a:xfrm>
            <a:off x="4534193" y="2239008"/>
            <a:ext cx="883894" cy="456094"/>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B0D0D"/>
              </a:buClr>
              <a:buSzPts val="1800"/>
              <a:buFont typeface="Poppins"/>
              <a:buNone/>
            </a:pPr>
            <a:r>
              <a:rPr lang="en-US" sz="1400" b="1" i="0" u="none" strike="noStrike" cap="none">
                <a:solidFill>
                  <a:srgbClr val="2B0D0D"/>
                </a:solidFill>
                <a:latin typeface="Poppins"/>
                <a:ea typeface="Poppins"/>
                <a:cs typeface="Poppins"/>
                <a:sym typeface="Poppins"/>
              </a:rPr>
              <a:t>Smart control</a:t>
            </a:r>
            <a:endParaRPr sz="1400" b="0" i="0" u="none" strike="noStrike" cap="none">
              <a:solidFill>
                <a:schemeClr val="dk1"/>
              </a:solidFill>
              <a:latin typeface="Poppins"/>
              <a:ea typeface="Poppins"/>
              <a:cs typeface="Poppins"/>
              <a:sym typeface="Poppins"/>
            </a:endParaRPr>
          </a:p>
        </p:txBody>
      </p:sp>
      <p:sp>
        <p:nvSpPr>
          <p:cNvPr id="255" name="Google Shape;255;p15"/>
          <p:cNvSpPr/>
          <p:nvPr/>
        </p:nvSpPr>
        <p:spPr>
          <a:xfrm>
            <a:off x="3751398" y="2985344"/>
            <a:ext cx="1736696" cy="49755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22222"/>
              </a:buClr>
              <a:buSzPts val="1400"/>
              <a:buFont typeface="Poppins"/>
              <a:buNone/>
            </a:pPr>
            <a:r>
              <a:rPr lang="en-US" sz="1400" b="0" i="0" u="none" strike="noStrike" cap="none">
                <a:solidFill>
                  <a:srgbClr val="222222"/>
                </a:solidFill>
                <a:latin typeface="Poppins"/>
                <a:ea typeface="Poppins"/>
                <a:cs typeface="Poppins"/>
                <a:sym typeface="Poppins"/>
              </a:rPr>
              <a:t>Software controls charging and discharging.</a:t>
            </a:r>
            <a:endParaRPr sz="1400" b="0" i="0" u="none" strike="noStrike" cap="none">
              <a:solidFill>
                <a:schemeClr val="dk1"/>
              </a:solidFill>
              <a:latin typeface="Poppins"/>
              <a:ea typeface="Poppins"/>
              <a:cs typeface="Poppins"/>
              <a:sym typeface="Poppins"/>
            </a:endParaRPr>
          </a:p>
        </p:txBody>
      </p:sp>
      <p:cxnSp>
        <p:nvCxnSpPr>
          <p:cNvPr id="256" name="Google Shape;256;p15"/>
          <p:cNvCxnSpPr/>
          <p:nvPr/>
        </p:nvCxnSpPr>
        <p:spPr>
          <a:xfrm>
            <a:off x="5730970" y="2860955"/>
            <a:ext cx="208589" cy="0"/>
          </a:xfrm>
          <a:prstGeom prst="straightConnector1">
            <a:avLst/>
          </a:prstGeom>
          <a:noFill/>
          <a:ln w="38100" cap="flat" cmpd="sng">
            <a:solidFill>
              <a:srgbClr val="B94C28"/>
            </a:solidFill>
            <a:prstDash val="solid"/>
            <a:round/>
            <a:headEnd type="none" w="sm" len="sm"/>
            <a:tailEnd type="triangle" w="med" len="med"/>
          </a:ln>
        </p:spPr>
      </p:cxnSp>
      <p:sp>
        <p:nvSpPr>
          <p:cNvPr id="257" name="Google Shape;257;p15"/>
          <p:cNvSpPr/>
          <p:nvPr/>
        </p:nvSpPr>
        <p:spPr>
          <a:xfrm>
            <a:off x="5991706" y="2114619"/>
            <a:ext cx="2239719" cy="1492672"/>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pic>
        <p:nvPicPr>
          <p:cNvPr id="258" name="Google Shape;258;p15" descr="/mnt/data/pt_assets/image13.png"/>
          <p:cNvPicPr preferRelativeResize="0"/>
          <p:nvPr/>
        </p:nvPicPr>
        <p:blipFill rotWithShape="1">
          <a:blip r:embed="rId6">
            <a:alphaModFix/>
          </a:blip>
          <a:srcRect/>
          <a:stretch/>
        </p:blipFill>
        <p:spPr>
          <a:xfrm>
            <a:off x="6356749" y="2239024"/>
            <a:ext cx="573618" cy="456094"/>
          </a:xfrm>
          <a:prstGeom prst="rect">
            <a:avLst/>
          </a:prstGeom>
          <a:noFill/>
          <a:ln>
            <a:noFill/>
          </a:ln>
        </p:spPr>
      </p:pic>
      <p:sp>
        <p:nvSpPr>
          <p:cNvPr id="259" name="Google Shape;259;p15"/>
          <p:cNvSpPr/>
          <p:nvPr/>
        </p:nvSpPr>
        <p:spPr>
          <a:xfrm>
            <a:off x="7086796" y="2280470"/>
            <a:ext cx="1055718" cy="37316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B0D0D"/>
              </a:buClr>
              <a:buSzPts val="1800"/>
              <a:buFont typeface="Poppins"/>
              <a:buNone/>
            </a:pPr>
            <a:r>
              <a:rPr lang="en-US" sz="1400" b="1" i="0" u="none" strike="noStrike" cap="none">
                <a:solidFill>
                  <a:srgbClr val="2B0D0D"/>
                </a:solidFill>
                <a:latin typeface="Poppins"/>
                <a:ea typeface="Poppins"/>
                <a:cs typeface="Poppins"/>
                <a:sym typeface="Poppins"/>
              </a:rPr>
              <a:t>Works as one</a:t>
            </a:r>
            <a:endParaRPr sz="1400" b="0" i="0" u="none" strike="noStrike" cap="none">
              <a:solidFill>
                <a:schemeClr val="dk1"/>
              </a:solidFill>
              <a:latin typeface="Poppins"/>
              <a:ea typeface="Poppins"/>
              <a:cs typeface="Poppins"/>
              <a:sym typeface="Poppins"/>
            </a:endParaRPr>
          </a:p>
        </p:txBody>
      </p:sp>
      <p:sp>
        <p:nvSpPr>
          <p:cNvPr id="260" name="Google Shape;260;p15"/>
          <p:cNvSpPr/>
          <p:nvPr/>
        </p:nvSpPr>
        <p:spPr>
          <a:xfrm>
            <a:off x="6238100" y="2902425"/>
            <a:ext cx="1941300" cy="6219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22222"/>
              </a:buClr>
              <a:buSzPts val="1400"/>
              <a:buFont typeface="Poppins"/>
              <a:buNone/>
            </a:pPr>
            <a:r>
              <a:rPr lang="en-US" sz="1400" b="0" i="0" u="none" strike="noStrike" cap="none">
                <a:solidFill>
                  <a:srgbClr val="222222"/>
                </a:solidFill>
                <a:latin typeface="Poppins"/>
                <a:ea typeface="Poppins"/>
                <a:cs typeface="Poppins"/>
                <a:sym typeface="Poppins"/>
              </a:rPr>
              <a:t>Together they can act like a bigger system.</a:t>
            </a:r>
            <a:endParaRPr sz="1400" b="0" i="0" u="none" strike="noStrike" cap="none">
              <a:solidFill>
                <a:schemeClr val="dk1"/>
              </a:solidFill>
              <a:latin typeface="Poppins"/>
              <a:ea typeface="Poppins"/>
              <a:cs typeface="Poppins"/>
              <a:sym typeface="Poppins"/>
            </a:endParaRPr>
          </a:p>
        </p:txBody>
      </p:sp>
      <p:cxnSp>
        <p:nvCxnSpPr>
          <p:cNvPr id="261" name="Google Shape;261;p15"/>
          <p:cNvCxnSpPr/>
          <p:nvPr/>
        </p:nvCxnSpPr>
        <p:spPr>
          <a:xfrm>
            <a:off x="8283572" y="2860955"/>
            <a:ext cx="208589" cy="0"/>
          </a:xfrm>
          <a:prstGeom prst="straightConnector1">
            <a:avLst/>
          </a:prstGeom>
          <a:noFill/>
          <a:ln w="38100" cap="flat" cmpd="sng">
            <a:solidFill>
              <a:srgbClr val="B94C28"/>
            </a:solidFill>
            <a:prstDash val="solid"/>
            <a:round/>
            <a:headEnd type="none" w="sm" len="sm"/>
            <a:tailEnd type="triangle" w="med" len="med"/>
          </a:ln>
        </p:spPr>
      </p:cxnSp>
      <p:sp>
        <p:nvSpPr>
          <p:cNvPr id="262" name="Google Shape;262;p15"/>
          <p:cNvSpPr/>
          <p:nvPr/>
        </p:nvSpPr>
        <p:spPr>
          <a:xfrm>
            <a:off x="8544308" y="2114619"/>
            <a:ext cx="2239719" cy="1492672"/>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pic>
        <p:nvPicPr>
          <p:cNvPr id="263" name="Google Shape;263;p15" descr="/mnt/data/pt_assets/image15.png"/>
          <p:cNvPicPr preferRelativeResize="0"/>
          <p:nvPr/>
        </p:nvPicPr>
        <p:blipFill rotWithShape="1">
          <a:blip r:embed="rId7">
            <a:alphaModFix/>
          </a:blip>
          <a:srcRect/>
          <a:stretch/>
        </p:blipFill>
        <p:spPr>
          <a:xfrm>
            <a:off x="8909338" y="2404861"/>
            <a:ext cx="573618" cy="456094"/>
          </a:xfrm>
          <a:prstGeom prst="rect">
            <a:avLst/>
          </a:prstGeom>
          <a:noFill/>
          <a:ln>
            <a:noFill/>
          </a:ln>
        </p:spPr>
      </p:pic>
      <p:sp>
        <p:nvSpPr>
          <p:cNvPr id="264" name="Google Shape;264;p15"/>
          <p:cNvSpPr/>
          <p:nvPr/>
        </p:nvSpPr>
        <p:spPr>
          <a:xfrm>
            <a:off x="9535103" y="2363398"/>
            <a:ext cx="1154667" cy="37316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B0D0D"/>
              </a:buClr>
              <a:buSzPts val="1800"/>
              <a:buFont typeface="Poppins"/>
              <a:buNone/>
            </a:pPr>
            <a:r>
              <a:rPr lang="en-US" sz="1400" b="1" i="0" u="none" strike="noStrike" cap="none">
                <a:solidFill>
                  <a:srgbClr val="2B0D0D"/>
                </a:solidFill>
                <a:latin typeface="Poppins"/>
                <a:ea typeface="Poppins"/>
                <a:cs typeface="Poppins"/>
                <a:sym typeface="Poppins"/>
              </a:rPr>
              <a:t>Benefit</a:t>
            </a:r>
            <a:endParaRPr sz="1400" b="0" i="0" u="none" strike="noStrike" cap="none">
              <a:solidFill>
                <a:schemeClr val="dk1"/>
              </a:solidFill>
              <a:latin typeface="Poppins"/>
              <a:ea typeface="Poppins"/>
              <a:cs typeface="Poppins"/>
              <a:sym typeface="Poppins"/>
            </a:endParaRPr>
          </a:p>
        </p:txBody>
      </p:sp>
      <p:sp>
        <p:nvSpPr>
          <p:cNvPr id="265" name="Google Shape;265;p15"/>
          <p:cNvSpPr/>
          <p:nvPr/>
        </p:nvSpPr>
        <p:spPr>
          <a:xfrm>
            <a:off x="8909338" y="2902418"/>
            <a:ext cx="1509660" cy="497557"/>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22222"/>
              </a:buClr>
              <a:buSzPts val="1400"/>
              <a:buFont typeface="Poppins"/>
              <a:buNone/>
            </a:pPr>
            <a:r>
              <a:rPr lang="en-US" sz="1400" b="0" i="0" u="none" strike="noStrike" cap="none">
                <a:solidFill>
                  <a:srgbClr val="222222"/>
                </a:solidFill>
                <a:latin typeface="Poppins"/>
                <a:ea typeface="Poppins"/>
                <a:cs typeface="Poppins"/>
                <a:sym typeface="Poppins"/>
              </a:rPr>
              <a:t>Savings and value are shared locally.</a:t>
            </a:r>
            <a:endParaRPr sz="1400" b="0" i="0" u="none" strike="noStrike" cap="none">
              <a:solidFill>
                <a:schemeClr val="dk1"/>
              </a:solidFill>
              <a:latin typeface="Poppins"/>
              <a:ea typeface="Poppins"/>
              <a:cs typeface="Poppins"/>
              <a:sym typeface="Poppins"/>
            </a:endParaRPr>
          </a:p>
        </p:txBody>
      </p:sp>
      <p:sp>
        <p:nvSpPr>
          <p:cNvPr id="266" name="Google Shape;266;p15"/>
          <p:cNvSpPr/>
          <p:nvPr/>
        </p:nvSpPr>
        <p:spPr>
          <a:xfrm>
            <a:off x="990796" y="3938996"/>
            <a:ext cx="10210409" cy="2280472"/>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1372"/>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267" name="Google Shape;267;p15"/>
          <p:cNvSpPr/>
          <p:nvPr/>
        </p:nvSpPr>
        <p:spPr>
          <a:xfrm>
            <a:off x="1303678" y="4104849"/>
            <a:ext cx="9584643" cy="199023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222222"/>
              </a:buClr>
              <a:buSzPts val="1600"/>
              <a:buFont typeface="Poppins"/>
              <a:buNone/>
            </a:pPr>
            <a:r>
              <a:rPr lang="en-US" sz="1600">
                <a:solidFill>
                  <a:srgbClr val="222222"/>
                </a:solidFill>
                <a:latin typeface="Poppins"/>
                <a:ea typeface="Poppins"/>
                <a:cs typeface="Poppins"/>
                <a:sym typeface="Poppins"/>
              </a:rPr>
              <a:t>O</a:t>
            </a:r>
            <a:r>
              <a:rPr lang="en-US" sz="1600" b="0" i="0" u="none" strike="noStrike" cap="none">
                <a:solidFill>
                  <a:srgbClr val="222222"/>
                </a:solidFill>
                <a:latin typeface="Poppins"/>
                <a:ea typeface="Poppins"/>
                <a:cs typeface="Poppins"/>
                <a:sym typeface="Poppins"/>
              </a:rPr>
              <a:t>ne big battery owned by a large company</a:t>
            </a:r>
            <a:endParaRPr sz="1600" b="0" i="0" u="none" strike="noStrike" cap="none">
              <a:solidFill>
                <a:srgbClr val="222222"/>
              </a:solidFill>
              <a:latin typeface="Poppins"/>
              <a:ea typeface="Poppins"/>
              <a:cs typeface="Poppins"/>
              <a:sym typeface="Poppins"/>
            </a:endParaRPr>
          </a:p>
          <a:p>
            <a:pPr marL="0" marR="0" lvl="0" indent="0" algn="ctr" rtl="0">
              <a:lnSpc>
                <a:spcPct val="100000"/>
              </a:lnSpc>
              <a:spcBef>
                <a:spcPts val="0"/>
              </a:spcBef>
              <a:spcAft>
                <a:spcPts val="0"/>
              </a:spcAft>
              <a:buClr>
                <a:srgbClr val="222222"/>
              </a:buClr>
              <a:buSzPts val="1600"/>
              <a:buFont typeface="Poppins"/>
              <a:buNone/>
            </a:pPr>
            <a:endParaRPr sz="1600">
              <a:solidFill>
                <a:srgbClr val="222222"/>
              </a:solidFill>
              <a:latin typeface="Poppins"/>
              <a:ea typeface="Poppins"/>
              <a:cs typeface="Poppins"/>
              <a:sym typeface="Poppins"/>
            </a:endParaRPr>
          </a:p>
          <a:p>
            <a:pPr marL="0" marR="0" lvl="0" indent="0" algn="ctr" rtl="0">
              <a:lnSpc>
                <a:spcPct val="100000"/>
              </a:lnSpc>
              <a:spcBef>
                <a:spcPts val="0"/>
              </a:spcBef>
              <a:spcAft>
                <a:spcPts val="0"/>
              </a:spcAft>
              <a:buClr>
                <a:srgbClr val="222222"/>
              </a:buClr>
              <a:buSzPts val="1600"/>
              <a:buFont typeface="Poppins"/>
              <a:buNone/>
            </a:pPr>
            <a:endParaRPr sz="1600">
              <a:solidFill>
                <a:srgbClr val="222222"/>
              </a:solidFill>
              <a:latin typeface="Poppins"/>
              <a:ea typeface="Poppins"/>
              <a:cs typeface="Poppins"/>
              <a:sym typeface="Poppins"/>
            </a:endParaRPr>
          </a:p>
          <a:p>
            <a:pPr marL="0" marR="0" lvl="0" indent="0" algn="ctr" rtl="0">
              <a:lnSpc>
                <a:spcPct val="100000"/>
              </a:lnSpc>
              <a:spcBef>
                <a:spcPts val="0"/>
              </a:spcBef>
              <a:spcAft>
                <a:spcPts val="0"/>
              </a:spcAft>
              <a:buClr>
                <a:srgbClr val="222222"/>
              </a:buClr>
              <a:buSzPts val="1600"/>
              <a:buFont typeface="Poppins"/>
              <a:buNone/>
            </a:pPr>
            <a:r>
              <a:rPr lang="en-US" sz="1600" b="0" i="0" u="none" strike="noStrike" cap="none">
                <a:solidFill>
                  <a:srgbClr val="222222"/>
                </a:solidFill>
                <a:latin typeface="Poppins"/>
                <a:ea typeface="Poppins"/>
                <a:cs typeface="Poppins"/>
                <a:sym typeface="Poppins"/>
              </a:rPr>
              <a:t>100–200 smaller batteries hosted in homes and community buildings.</a:t>
            </a:r>
            <a:endParaRPr sz="1600" b="0" i="0" u="none" strike="noStrike" cap="none">
              <a:solidFill>
                <a:schemeClr val="dk1"/>
              </a:solidFill>
              <a:latin typeface="Poppins"/>
              <a:ea typeface="Poppins"/>
              <a:cs typeface="Poppins"/>
              <a:sym typeface="Poppins"/>
            </a:endParaRPr>
          </a:p>
          <a:p>
            <a:pPr marL="0" marR="0" lvl="0" indent="0" algn="l" rtl="0">
              <a:lnSpc>
                <a:spcPct val="100000"/>
              </a:lnSpc>
              <a:spcBef>
                <a:spcPts val="0"/>
              </a:spcBef>
              <a:spcAft>
                <a:spcPts val="0"/>
              </a:spcAft>
              <a:buClr>
                <a:schemeClr val="dk1"/>
              </a:buClr>
              <a:buSzPts val="1600"/>
              <a:buFont typeface="Poppins"/>
              <a:buNone/>
            </a:pPr>
            <a:endParaRPr sz="1600" b="0" i="0" u="none" strike="noStrike" cap="none">
              <a:solidFill>
                <a:schemeClr val="dk1"/>
              </a:solidFill>
              <a:latin typeface="Poppins"/>
              <a:ea typeface="Poppins"/>
              <a:cs typeface="Poppins"/>
              <a:sym typeface="Poppins"/>
            </a:endParaRPr>
          </a:p>
          <a:p>
            <a:pPr marL="0" marR="0" lvl="0" indent="0" algn="l" rtl="0">
              <a:lnSpc>
                <a:spcPct val="100000"/>
              </a:lnSpc>
              <a:spcBef>
                <a:spcPts val="0"/>
              </a:spcBef>
              <a:spcAft>
                <a:spcPts val="0"/>
              </a:spcAft>
              <a:buClr>
                <a:srgbClr val="222222"/>
              </a:buClr>
              <a:buSzPts val="1600"/>
              <a:buFont typeface="Poppins"/>
              <a:buNone/>
            </a:pPr>
            <a:endParaRPr sz="1600" b="0" i="0" u="none" strike="noStrike" cap="none">
              <a:solidFill>
                <a:schemeClr val="dk1"/>
              </a:solidFill>
              <a:latin typeface="Poppins"/>
              <a:ea typeface="Poppins"/>
              <a:cs typeface="Poppins"/>
              <a:sym typeface="Poppins"/>
            </a:endParaRPr>
          </a:p>
        </p:txBody>
      </p:sp>
      <p:cxnSp>
        <p:nvCxnSpPr>
          <p:cNvPr id="268" name="Google Shape;268;p15"/>
          <p:cNvCxnSpPr/>
          <p:nvPr/>
        </p:nvCxnSpPr>
        <p:spPr>
          <a:xfrm>
            <a:off x="3830850" y="4506585"/>
            <a:ext cx="4530300" cy="0"/>
          </a:xfrm>
          <a:prstGeom prst="straightConnector1">
            <a:avLst/>
          </a:prstGeom>
          <a:noFill/>
          <a:ln w="9525" cap="flat" cmpd="sng">
            <a:solidFill>
              <a:srgbClr val="111111"/>
            </a:solidFill>
            <a:prstDash val="solid"/>
            <a:round/>
            <a:headEnd type="none" w="med" len="med"/>
            <a:tailEnd type="none" w="med" len="med"/>
          </a:ln>
        </p:spPr>
      </p:cxnSp>
      <p:cxnSp>
        <p:nvCxnSpPr>
          <p:cNvPr id="269" name="Google Shape;269;p15"/>
          <p:cNvCxnSpPr/>
          <p:nvPr/>
        </p:nvCxnSpPr>
        <p:spPr>
          <a:xfrm>
            <a:off x="6238100" y="4600510"/>
            <a:ext cx="0" cy="501000"/>
          </a:xfrm>
          <a:prstGeom prst="straightConnector1">
            <a:avLst/>
          </a:prstGeom>
          <a:noFill/>
          <a:ln w="19050" cap="flat" cmpd="sng">
            <a:solidFill>
              <a:schemeClr val="dk2"/>
            </a:solidFill>
            <a:prstDash val="solid"/>
            <a:round/>
            <a:headEnd type="none" w="med" len="med"/>
            <a:tailEnd type="triangle" w="med" len="med"/>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 name="Power Together - Animation">
            <a:hlinkClick r:id="" action="ppaction://media"/>
            <a:extLst>
              <a:ext uri="{FF2B5EF4-FFF2-40B4-BE49-F238E27FC236}">
                <a16:creationId xmlns:a16="http://schemas.microsoft.com/office/drawing/2014/main" id="{E4720665-EF32-91DE-B251-20B80FFD571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938" y="4763"/>
            <a:ext cx="12192000" cy="685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Click="0" advTm="1200000"/>
    </mc:Choice>
    <mc:Fallback xmlns="">
      <p:transition spd="slow" advClick="0" advTm="120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15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6" descr="/mnt/data/power_together_template_unz/ppt/media/image4.png"/>
          <p:cNvPicPr preferRelativeResize="0"/>
          <p:nvPr/>
        </p:nvPicPr>
        <p:blipFill rotWithShape="1">
          <a:blip r:embed="rId3">
            <a:alphaModFix/>
          </a:blip>
          <a:srcRect/>
          <a:stretch/>
        </p:blipFill>
        <p:spPr>
          <a:xfrm>
            <a:off x="9522288" y="248753"/>
            <a:ext cx="975504" cy="290212"/>
          </a:xfrm>
          <a:prstGeom prst="rect">
            <a:avLst/>
          </a:prstGeom>
          <a:noFill/>
          <a:ln>
            <a:noFill/>
          </a:ln>
        </p:spPr>
      </p:pic>
      <p:sp>
        <p:nvSpPr>
          <p:cNvPr id="276" name="Google Shape;276;p16"/>
          <p:cNvSpPr/>
          <p:nvPr/>
        </p:nvSpPr>
        <p:spPr>
          <a:xfrm>
            <a:off x="1996027" y="580425"/>
            <a:ext cx="8200578" cy="8291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B94C28"/>
              </a:buClr>
              <a:buSzPts val="4600"/>
              <a:buFont typeface="Poppins"/>
              <a:buNone/>
            </a:pPr>
            <a:r>
              <a:rPr lang="en-US" sz="4600" b="1" i="0" u="none" strike="noStrike" cap="none">
                <a:solidFill>
                  <a:srgbClr val="B94C28"/>
                </a:solidFill>
                <a:latin typeface="Poppins"/>
                <a:ea typeface="Poppins"/>
                <a:cs typeface="Poppins"/>
                <a:sym typeface="Poppins"/>
              </a:rPr>
              <a:t>How Power Together helps</a:t>
            </a:r>
            <a:endParaRPr sz="4600" b="0" i="0" u="none" strike="noStrike" cap="none">
              <a:solidFill>
                <a:schemeClr val="dk1"/>
              </a:solidFill>
              <a:latin typeface="Poppins"/>
              <a:ea typeface="Poppins"/>
              <a:cs typeface="Poppins"/>
              <a:sym typeface="Poppins"/>
            </a:endParaRPr>
          </a:p>
        </p:txBody>
      </p:sp>
      <p:sp>
        <p:nvSpPr>
          <p:cNvPr id="277" name="Google Shape;277;p16"/>
          <p:cNvSpPr/>
          <p:nvPr/>
        </p:nvSpPr>
        <p:spPr>
          <a:xfrm>
            <a:off x="1996027" y="1533980"/>
            <a:ext cx="8200578" cy="41458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A2A2A"/>
              </a:buClr>
              <a:buSzPts val="1800"/>
              <a:buFont typeface="Poppins"/>
              <a:buNone/>
            </a:pPr>
            <a:r>
              <a:rPr lang="en-US" sz="1800" b="0" i="0" u="none" strike="noStrike" cap="none">
                <a:solidFill>
                  <a:srgbClr val="2A2A2A"/>
                </a:solidFill>
                <a:latin typeface="Poppins"/>
                <a:ea typeface="Poppins"/>
                <a:cs typeface="Poppins"/>
                <a:sym typeface="Poppins"/>
              </a:rPr>
              <a:t>Three simple outcomes</a:t>
            </a:r>
            <a:endParaRPr sz="1800" b="0" i="0" u="none" strike="noStrike" cap="none">
              <a:solidFill>
                <a:schemeClr val="dk1"/>
              </a:solidFill>
              <a:latin typeface="Poppins"/>
              <a:ea typeface="Poppins"/>
              <a:cs typeface="Poppins"/>
              <a:sym typeface="Poppins"/>
            </a:endParaRPr>
          </a:p>
        </p:txBody>
      </p:sp>
      <p:sp>
        <p:nvSpPr>
          <p:cNvPr id="278" name="Google Shape;278;p16"/>
          <p:cNvSpPr/>
          <p:nvPr/>
        </p:nvSpPr>
        <p:spPr>
          <a:xfrm>
            <a:off x="1954568" y="2528995"/>
            <a:ext cx="2567690" cy="2819208"/>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63500" dist="25400" dir="2700000" algn="bl" rotWithShape="0">
              <a:srgbClr val="000000">
                <a:alpha val="17254"/>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pic>
        <p:nvPicPr>
          <p:cNvPr id="279" name="Google Shape;279;p16" descr="/mnt/data/power_together_template_unz/ppt/media/image13.png"/>
          <p:cNvPicPr preferRelativeResize="0"/>
          <p:nvPr/>
        </p:nvPicPr>
        <p:blipFill rotWithShape="1">
          <a:blip r:embed="rId4">
            <a:alphaModFix/>
          </a:blip>
          <a:srcRect/>
          <a:stretch/>
        </p:blipFill>
        <p:spPr>
          <a:xfrm>
            <a:off x="2244780" y="2753968"/>
            <a:ext cx="456048" cy="370940"/>
          </a:xfrm>
          <a:prstGeom prst="rect">
            <a:avLst/>
          </a:prstGeom>
          <a:noFill/>
          <a:ln>
            <a:noFill/>
          </a:ln>
        </p:spPr>
      </p:pic>
      <p:sp>
        <p:nvSpPr>
          <p:cNvPr id="280" name="Google Shape;280;p16"/>
          <p:cNvSpPr/>
          <p:nvPr/>
        </p:nvSpPr>
        <p:spPr>
          <a:xfrm>
            <a:off x="2949582" y="2736290"/>
            <a:ext cx="1282463" cy="331671"/>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11111"/>
              </a:buClr>
              <a:buSzPts val="1800"/>
              <a:buFont typeface="Poppins"/>
              <a:buNone/>
            </a:pPr>
            <a:r>
              <a:rPr lang="en-US" sz="1300" b="1" i="0" u="none" strike="noStrike" cap="none">
                <a:solidFill>
                  <a:srgbClr val="111111"/>
                </a:solidFill>
                <a:latin typeface="Poppins"/>
                <a:ea typeface="Poppins"/>
                <a:cs typeface="Poppins"/>
                <a:sym typeface="Poppins"/>
              </a:rPr>
              <a:t>Lower bills</a:t>
            </a:r>
            <a:endParaRPr sz="1300" b="0" i="0" u="none" strike="noStrike" cap="none">
              <a:solidFill>
                <a:schemeClr val="dk1"/>
              </a:solidFill>
              <a:latin typeface="Poppins"/>
              <a:ea typeface="Poppins"/>
              <a:cs typeface="Poppins"/>
              <a:sym typeface="Poppins"/>
            </a:endParaRPr>
          </a:p>
        </p:txBody>
      </p:sp>
      <p:sp>
        <p:nvSpPr>
          <p:cNvPr id="281" name="Google Shape;281;p16"/>
          <p:cNvSpPr/>
          <p:nvPr/>
        </p:nvSpPr>
        <p:spPr>
          <a:xfrm>
            <a:off x="2244780" y="3316715"/>
            <a:ext cx="1987265" cy="178273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A2A2A"/>
              </a:buClr>
              <a:buSzPts val="1500"/>
              <a:buFont typeface="Poppins"/>
              <a:buNone/>
            </a:pPr>
            <a:r>
              <a:rPr lang="en-US" sz="1500" b="0" i="0" u="none" strike="noStrike" cap="none">
                <a:solidFill>
                  <a:srgbClr val="2A2A2A"/>
                </a:solidFill>
                <a:latin typeface="Poppins"/>
                <a:ea typeface="Poppins"/>
                <a:cs typeface="Poppins"/>
                <a:sym typeface="Poppins"/>
              </a:rPr>
              <a:t>Use stored electricity at the most expensive times — so you buy less at peak prices.</a:t>
            </a:r>
            <a:endParaRPr sz="1500" b="0" i="0" u="none" strike="noStrike" cap="none">
              <a:solidFill>
                <a:schemeClr val="dk1"/>
              </a:solidFill>
              <a:latin typeface="Poppins"/>
              <a:ea typeface="Poppins"/>
              <a:cs typeface="Poppins"/>
              <a:sym typeface="Poppins"/>
            </a:endParaRPr>
          </a:p>
        </p:txBody>
      </p:sp>
      <p:sp>
        <p:nvSpPr>
          <p:cNvPr id="282" name="Google Shape;282;p16"/>
          <p:cNvSpPr/>
          <p:nvPr/>
        </p:nvSpPr>
        <p:spPr>
          <a:xfrm>
            <a:off x="4563717" y="3731304"/>
            <a:ext cx="207294" cy="290212"/>
          </a:xfrm>
          <a:prstGeom prst="rightArrow">
            <a:avLst>
              <a:gd name="adj1" fmla="val 50000"/>
              <a:gd name="adj2" fmla="val 50000"/>
            </a:avLst>
          </a:prstGeom>
          <a:solidFill>
            <a:srgbClr val="B94C28"/>
          </a:solidFill>
          <a:ln w="12700" cap="flat" cmpd="sng">
            <a:solidFill>
              <a:srgbClr val="B94C2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283" name="Google Shape;283;p16"/>
          <p:cNvSpPr/>
          <p:nvPr/>
        </p:nvSpPr>
        <p:spPr>
          <a:xfrm>
            <a:off x="4812471" y="2528995"/>
            <a:ext cx="2567690" cy="2819208"/>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63500" dist="25400" dir="2700000" algn="bl" rotWithShape="0">
              <a:srgbClr val="000000">
                <a:alpha val="17254"/>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pic>
        <p:nvPicPr>
          <p:cNvPr id="284" name="Google Shape;284;p16" descr="/mnt/data/power_together_template_unz/ppt/media/image15.png"/>
          <p:cNvPicPr preferRelativeResize="0"/>
          <p:nvPr/>
        </p:nvPicPr>
        <p:blipFill rotWithShape="1">
          <a:blip r:embed="rId5">
            <a:alphaModFix/>
          </a:blip>
          <a:srcRect/>
          <a:stretch/>
        </p:blipFill>
        <p:spPr>
          <a:xfrm>
            <a:off x="5102683" y="2748983"/>
            <a:ext cx="456048" cy="380909"/>
          </a:xfrm>
          <a:prstGeom prst="rect">
            <a:avLst/>
          </a:prstGeom>
          <a:noFill/>
          <a:ln>
            <a:noFill/>
          </a:ln>
        </p:spPr>
      </p:pic>
      <p:sp>
        <p:nvSpPr>
          <p:cNvPr id="285" name="Google Shape;285;p16"/>
          <p:cNvSpPr/>
          <p:nvPr/>
        </p:nvSpPr>
        <p:spPr>
          <a:xfrm>
            <a:off x="5807485" y="2736290"/>
            <a:ext cx="1282463" cy="331671"/>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11111"/>
              </a:buClr>
              <a:buSzPts val="1800"/>
              <a:buFont typeface="Poppins"/>
              <a:buNone/>
            </a:pPr>
            <a:r>
              <a:rPr lang="en-US" sz="1300" b="1" i="0" u="none" strike="noStrike" cap="none">
                <a:solidFill>
                  <a:srgbClr val="111111"/>
                </a:solidFill>
                <a:latin typeface="Poppins"/>
                <a:ea typeface="Poppins"/>
                <a:cs typeface="Poppins"/>
                <a:sym typeface="Poppins"/>
              </a:rPr>
              <a:t>Warmer homes</a:t>
            </a:r>
            <a:endParaRPr sz="1300" b="0" i="0" u="none" strike="noStrike" cap="none">
              <a:solidFill>
                <a:schemeClr val="dk1"/>
              </a:solidFill>
              <a:latin typeface="Poppins"/>
              <a:ea typeface="Poppins"/>
              <a:cs typeface="Poppins"/>
              <a:sym typeface="Poppins"/>
            </a:endParaRPr>
          </a:p>
        </p:txBody>
      </p:sp>
      <p:sp>
        <p:nvSpPr>
          <p:cNvPr id="286" name="Google Shape;286;p16"/>
          <p:cNvSpPr/>
          <p:nvPr/>
        </p:nvSpPr>
        <p:spPr>
          <a:xfrm>
            <a:off x="5102683" y="3316715"/>
            <a:ext cx="1987265" cy="178273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A2A2A"/>
              </a:buClr>
              <a:buSzPts val="1500"/>
              <a:buFont typeface="Poppins"/>
              <a:buNone/>
            </a:pPr>
            <a:r>
              <a:rPr lang="en-US" sz="1500" b="0" i="0" u="none" strike="noStrike" cap="none">
                <a:solidFill>
                  <a:srgbClr val="2A2A2A"/>
                </a:solidFill>
                <a:latin typeface="Poppins"/>
                <a:ea typeface="Poppins"/>
                <a:cs typeface="Poppins"/>
                <a:sym typeface="Poppins"/>
              </a:rPr>
              <a:t>Making energy cheaper helps people heat their homes more confidently.</a:t>
            </a:r>
            <a:endParaRPr sz="1500" b="0" i="0" u="none" strike="noStrike" cap="none">
              <a:solidFill>
                <a:schemeClr val="dk1"/>
              </a:solidFill>
              <a:latin typeface="Poppins"/>
              <a:ea typeface="Poppins"/>
              <a:cs typeface="Poppins"/>
              <a:sym typeface="Poppins"/>
            </a:endParaRPr>
          </a:p>
        </p:txBody>
      </p:sp>
      <p:sp>
        <p:nvSpPr>
          <p:cNvPr id="287" name="Google Shape;287;p16"/>
          <p:cNvSpPr/>
          <p:nvPr/>
        </p:nvSpPr>
        <p:spPr>
          <a:xfrm>
            <a:off x="7421620" y="3731304"/>
            <a:ext cx="207294" cy="290212"/>
          </a:xfrm>
          <a:prstGeom prst="rightArrow">
            <a:avLst>
              <a:gd name="adj1" fmla="val 50000"/>
              <a:gd name="adj2" fmla="val 50000"/>
            </a:avLst>
          </a:prstGeom>
          <a:solidFill>
            <a:srgbClr val="B94C28"/>
          </a:solidFill>
          <a:ln w="12700" cap="flat" cmpd="sng">
            <a:solidFill>
              <a:srgbClr val="B94C2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288" name="Google Shape;288;p16"/>
          <p:cNvSpPr/>
          <p:nvPr/>
        </p:nvSpPr>
        <p:spPr>
          <a:xfrm>
            <a:off x="7670374" y="2528995"/>
            <a:ext cx="2567690" cy="2819208"/>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63500" dist="25400" dir="2700000" algn="bl" rotWithShape="0">
              <a:srgbClr val="000000">
                <a:alpha val="17254"/>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pic>
        <p:nvPicPr>
          <p:cNvPr id="289" name="Google Shape;289;p16" descr="/mnt/data/power_together_template_unz/ppt/media/image11.png"/>
          <p:cNvPicPr preferRelativeResize="0"/>
          <p:nvPr/>
        </p:nvPicPr>
        <p:blipFill rotWithShape="1">
          <a:blip r:embed="rId6">
            <a:alphaModFix/>
          </a:blip>
          <a:srcRect/>
          <a:stretch/>
        </p:blipFill>
        <p:spPr>
          <a:xfrm>
            <a:off x="8048687" y="2711414"/>
            <a:ext cx="279847" cy="456048"/>
          </a:xfrm>
          <a:prstGeom prst="rect">
            <a:avLst/>
          </a:prstGeom>
          <a:noFill/>
          <a:ln>
            <a:noFill/>
          </a:ln>
        </p:spPr>
      </p:pic>
      <p:sp>
        <p:nvSpPr>
          <p:cNvPr id="290" name="Google Shape;290;p16"/>
          <p:cNvSpPr/>
          <p:nvPr/>
        </p:nvSpPr>
        <p:spPr>
          <a:xfrm>
            <a:off x="8665388" y="2736290"/>
            <a:ext cx="1282463" cy="331671"/>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11111"/>
              </a:buClr>
              <a:buSzPts val="1800"/>
              <a:buFont typeface="Poppins"/>
              <a:buNone/>
            </a:pPr>
            <a:r>
              <a:rPr lang="en-US" sz="1300" b="1" i="0" u="none" strike="noStrike" cap="none">
                <a:solidFill>
                  <a:srgbClr val="111111"/>
                </a:solidFill>
                <a:latin typeface="Poppins"/>
                <a:ea typeface="Poppins"/>
                <a:cs typeface="Poppins"/>
                <a:sym typeface="Poppins"/>
              </a:rPr>
              <a:t>Community benefits</a:t>
            </a:r>
            <a:endParaRPr sz="1300" b="0" i="0" u="none" strike="noStrike" cap="none">
              <a:solidFill>
                <a:schemeClr val="dk1"/>
              </a:solidFill>
              <a:latin typeface="Poppins"/>
              <a:ea typeface="Poppins"/>
              <a:cs typeface="Poppins"/>
              <a:sym typeface="Poppins"/>
            </a:endParaRPr>
          </a:p>
        </p:txBody>
      </p:sp>
      <p:sp>
        <p:nvSpPr>
          <p:cNvPr id="291" name="Google Shape;291;p16"/>
          <p:cNvSpPr/>
          <p:nvPr/>
        </p:nvSpPr>
        <p:spPr>
          <a:xfrm>
            <a:off x="7960586" y="3316715"/>
            <a:ext cx="1987265" cy="178273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A2A2A"/>
              </a:buClr>
              <a:buSzPts val="1500"/>
              <a:buFont typeface="Poppins"/>
              <a:buNone/>
            </a:pPr>
            <a:r>
              <a:rPr lang="en-US" sz="1500" b="0" i="0" u="none" strike="noStrike" cap="none">
                <a:solidFill>
                  <a:srgbClr val="2A2A2A"/>
                </a:solidFill>
                <a:latin typeface="Poppins"/>
                <a:ea typeface="Poppins"/>
                <a:cs typeface="Poppins"/>
                <a:sym typeface="Poppins"/>
              </a:rPr>
              <a:t>Any surplus can support local action: advice, upgrades, and future projects.</a:t>
            </a:r>
            <a:endParaRPr sz="1500" b="0" i="0" u="none" strike="noStrike" cap="none">
              <a:solidFill>
                <a:schemeClr val="dk1"/>
              </a:solidFill>
              <a:latin typeface="Poppins"/>
              <a:ea typeface="Poppins"/>
              <a:cs typeface="Poppins"/>
              <a:sym typeface="Poppi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p18" descr="/mnt/data/power_together_template_unz/ppt/media/image4.png"/>
          <p:cNvPicPr preferRelativeResize="0"/>
          <p:nvPr/>
        </p:nvPicPr>
        <p:blipFill rotWithShape="1">
          <a:blip r:embed="rId3">
            <a:alphaModFix/>
          </a:blip>
          <a:srcRect/>
          <a:stretch/>
        </p:blipFill>
        <p:spPr>
          <a:xfrm>
            <a:off x="9522288" y="248753"/>
            <a:ext cx="975504" cy="290212"/>
          </a:xfrm>
          <a:prstGeom prst="rect">
            <a:avLst/>
          </a:prstGeom>
          <a:noFill/>
          <a:ln>
            <a:noFill/>
          </a:ln>
        </p:spPr>
      </p:pic>
      <p:sp>
        <p:nvSpPr>
          <p:cNvPr id="318" name="Google Shape;318;p18"/>
          <p:cNvSpPr/>
          <p:nvPr/>
        </p:nvSpPr>
        <p:spPr>
          <a:xfrm>
            <a:off x="1996027" y="580425"/>
            <a:ext cx="8200578" cy="8291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B94C28"/>
              </a:buClr>
              <a:buSzPts val="4600"/>
              <a:buFont typeface="Poppins"/>
              <a:buNone/>
            </a:pPr>
            <a:r>
              <a:rPr lang="en-US" sz="4600" b="1" i="0" u="none" strike="noStrike" cap="none">
                <a:solidFill>
                  <a:srgbClr val="B94C28"/>
                </a:solidFill>
                <a:latin typeface="Poppins"/>
                <a:ea typeface="Poppins"/>
                <a:cs typeface="Poppins"/>
                <a:sym typeface="Poppins"/>
              </a:rPr>
              <a:t>Who can take part?</a:t>
            </a:r>
            <a:endParaRPr sz="4600" b="0" i="0" u="none" strike="noStrike" cap="none">
              <a:solidFill>
                <a:schemeClr val="dk1"/>
              </a:solidFill>
              <a:latin typeface="Poppins"/>
              <a:ea typeface="Poppins"/>
              <a:cs typeface="Poppins"/>
              <a:sym typeface="Poppins"/>
            </a:endParaRPr>
          </a:p>
        </p:txBody>
      </p:sp>
      <p:sp>
        <p:nvSpPr>
          <p:cNvPr id="319" name="Google Shape;319;p18"/>
          <p:cNvSpPr/>
          <p:nvPr/>
        </p:nvSpPr>
        <p:spPr>
          <a:xfrm>
            <a:off x="1996027" y="1533980"/>
            <a:ext cx="8200578" cy="41458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A2A2A"/>
              </a:buClr>
              <a:buSzPts val="1800"/>
              <a:buFont typeface="Poppins"/>
              <a:buNone/>
            </a:pPr>
            <a:r>
              <a:rPr lang="en-US" sz="1800" b="0" i="0" u="none" strike="noStrike" cap="none">
                <a:solidFill>
                  <a:srgbClr val="2A2A2A"/>
                </a:solidFill>
                <a:latin typeface="Poppins"/>
                <a:ea typeface="Poppins"/>
                <a:cs typeface="Poppins"/>
                <a:sym typeface="Poppins"/>
              </a:rPr>
              <a:t>We’re designing it to work for different households and buildings</a:t>
            </a:r>
            <a:endParaRPr sz="1800" b="0" i="0" u="none" strike="noStrike" cap="none">
              <a:solidFill>
                <a:schemeClr val="dk1"/>
              </a:solidFill>
              <a:latin typeface="Poppins"/>
              <a:ea typeface="Poppins"/>
              <a:cs typeface="Poppins"/>
              <a:sym typeface="Poppins"/>
            </a:endParaRPr>
          </a:p>
        </p:txBody>
      </p:sp>
      <p:sp>
        <p:nvSpPr>
          <p:cNvPr id="320" name="Google Shape;320;p18"/>
          <p:cNvSpPr/>
          <p:nvPr/>
        </p:nvSpPr>
        <p:spPr>
          <a:xfrm>
            <a:off x="1954568" y="2155864"/>
            <a:ext cx="8283496" cy="4062976"/>
          </a:xfrm>
          <a:prstGeom prst="roundRect">
            <a:avLst>
              <a:gd name="adj" fmla="val 16667"/>
            </a:avLst>
          </a:prstGeom>
          <a:solidFill>
            <a:srgbClr val="F7F3F1"/>
          </a:solidFill>
          <a:ln w="12700" cap="flat" cmpd="sng">
            <a:solidFill>
              <a:srgbClr val="D9D2C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321" name="Google Shape;321;p18"/>
          <p:cNvSpPr/>
          <p:nvPr/>
        </p:nvSpPr>
        <p:spPr>
          <a:xfrm>
            <a:off x="2161862" y="2528995"/>
            <a:ext cx="2415674" cy="3316715"/>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38100" dist="12700" dir="2700000" algn="bl" rotWithShape="0">
              <a:srgbClr val="000000">
                <a:alpha val="11372"/>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pic>
        <p:nvPicPr>
          <p:cNvPr id="322" name="Google Shape;322;p18" descr="/mnt/data/power_together_template_unz/ppt/media/image15.png"/>
          <p:cNvPicPr preferRelativeResize="0"/>
          <p:nvPr/>
        </p:nvPicPr>
        <p:blipFill rotWithShape="1">
          <a:blip r:embed="rId4">
            <a:alphaModFix/>
          </a:blip>
          <a:srcRect/>
          <a:stretch/>
        </p:blipFill>
        <p:spPr>
          <a:xfrm>
            <a:off x="2369157" y="2773858"/>
            <a:ext cx="456048" cy="380909"/>
          </a:xfrm>
          <a:prstGeom prst="rect">
            <a:avLst/>
          </a:prstGeom>
          <a:noFill/>
          <a:ln>
            <a:noFill/>
          </a:ln>
        </p:spPr>
      </p:pic>
      <p:sp>
        <p:nvSpPr>
          <p:cNvPr id="323" name="Google Shape;323;p18"/>
          <p:cNvSpPr/>
          <p:nvPr/>
        </p:nvSpPr>
        <p:spPr>
          <a:xfrm>
            <a:off x="2908123" y="2736290"/>
            <a:ext cx="1627954" cy="331671"/>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11111"/>
              </a:buClr>
              <a:buSzPts val="1800"/>
              <a:buFont typeface="Poppins"/>
              <a:buNone/>
            </a:pPr>
            <a:r>
              <a:rPr lang="en-US" sz="1800" b="1" i="0" u="none" strike="noStrike" cap="none">
                <a:solidFill>
                  <a:srgbClr val="111111"/>
                </a:solidFill>
                <a:latin typeface="Poppins"/>
                <a:ea typeface="Poppins"/>
                <a:cs typeface="Poppins"/>
                <a:sym typeface="Poppins"/>
              </a:rPr>
              <a:t>Households</a:t>
            </a:r>
            <a:endParaRPr sz="1800" b="0" i="0" u="none" strike="noStrike" cap="none">
              <a:solidFill>
                <a:schemeClr val="dk1"/>
              </a:solidFill>
              <a:latin typeface="Poppins"/>
              <a:ea typeface="Poppins"/>
              <a:cs typeface="Poppins"/>
              <a:sym typeface="Poppins"/>
            </a:endParaRPr>
          </a:p>
        </p:txBody>
      </p:sp>
      <p:sp>
        <p:nvSpPr>
          <p:cNvPr id="324" name="Google Shape;324;p18"/>
          <p:cNvSpPr/>
          <p:nvPr/>
        </p:nvSpPr>
        <p:spPr>
          <a:xfrm>
            <a:off x="2369157" y="3275256"/>
            <a:ext cx="2001084" cy="215586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A2A2A"/>
              </a:buClr>
              <a:buSzPts val="1500"/>
              <a:buFont typeface="Poppins"/>
              <a:buNone/>
            </a:pPr>
            <a:r>
              <a:rPr lang="en-US" sz="1500" b="0" i="0" u="none" strike="noStrike" cap="none">
                <a:solidFill>
                  <a:srgbClr val="2A2A2A"/>
                </a:solidFill>
                <a:latin typeface="Poppins"/>
                <a:ea typeface="Poppins"/>
                <a:cs typeface="Poppins"/>
                <a:sym typeface="Poppins"/>
              </a:rPr>
              <a:t>Home batteries where suitable, with support to make it easy to join.</a:t>
            </a:r>
            <a:endParaRPr sz="1500" b="0" i="0" u="none" strike="noStrike" cap="none">
              <a:solidFill>
                <a:schemeClr val="dk1"/>
              </a:solidFill>
              <a:latin typeface="Poppins"/>
              <a:ea typeface="Poppins"/>
              <a:cs typeface="Poppins"/>
              <a:sym typeface="Poppins"/>
            </a:endParaRPr>
          </a:p>
        </p:txBody>
      </p:sp>
      <p:sp>
        <p:nvSpPr>
          <p:cNvPr id="325" name="Google Shape;325;p18"/>
          <p:cNvSpPr/>
          <p:nvPr/>
        </p:nvSpPr>
        <p:spPr>
          <a:xfrm>
            <a:off x="4784831" y="2528995"/>
            <a:ext cx="2415674" cy="3316715"/>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38100" dist="12700" dir="2700000" algn="bl" rotWithShape="0">
              <a:srgbClr val="000000">
                <a:alpha val="11372"/>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pic>
        <p:nvPicPr>
          <p:cNvPr id="326" name="Google Shape;326;p18" descr="/mnt/data/power_together_template_unz/ppt/media/image11.png"/>
          <p:cNvPicPr preferRelativeResize="0"/>
          <p:nvPr/>
        </p:nvPicPr>
        <p:blipFill rotWithShape="1">
          <a:blip r:embed="rId5">
            <a:alphaModFix/>
          </a:blip>
          <a:srcRect/>
          <a:stretch/>
        </p:blipFill>
        <p:spPr>
          <a:xfrm>
            <a:off x="5080226" y="2736290"/>
            <a:ext cx="279847" cy="456048"/>
          </a:xfrm>
          <a:prstGeom prst="rect">
            <a:avLst/>
          </a:prstGeom>
          <a:noFill/>
          <a:ln>
            <a:noFill/>
          </a:ln>
        </p:spPr>
      </p:pic>
      <p:sp>
        <p:nvSpPr>
          <p:cNvPr id="327" name="Google Shape;327;p18"/>
          <p:cNvSpPr/>
          <p:nvPr/>
        </p:nvSpPr>
        <p:spPr>
          <a:xfrm>
            <a:off x="5531092" y="2736290"/>
            <a:ext cx="1627954" cy="331671"/>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11111"/>
              </a:buClr>
              <a:buSzPts val="1800"/>
              <a:buFont typeface="Poppins"/>
              <a:buNone/>
            </a:pPr>
            <a:r>
              <a:rPr lang="en-US" sz="1800" b="1" i="0" u="none" strike="noStrike" cap="none">
                <a:solidFill>
                  <a:srgbClr val="111111"/>
                </a:solidFill>
                <a:latin typeface="Poppins"/>
                <a:ea typeface="Poppins"/>
                <a:cs typeface="Poppins"/>
                <a:sym typeface="Poppins"/>
              </a:rPr>
              <a:t>Community buildings</a:t>
            </a:r>
            <a:endParaRPr sz="1800" b="0" i="0" u="none" strike="noStrike" cap="none">
              <a:solidFill>
                <a:schemeClr val="dk1"/>
              </a:solidFill>
              <a:latin typeface="Poppins"/>
              <a:ea typeface="Poppins"/>
              <a:cs typeface="Poppins"/>
              <a:sym typeface="Poppins"/>
            </a:endParaRPr>
          </a:p>
        </p:txBody>
      </p:sp>
      <p:sp>
        <p:nvSpPr>
          <p:cNvPr id="328" name="Google Shape;328;p18"/>
          <p:cNvSpPr/>
          <p:nvPr/>
        </p:nvSpPr>
        <p:spPr>
          <a:xfrm>
            <a:off x="4992126" y="3275256"/>
            <a:ext cx="2001084" cy="215586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A2A2A"/>
              </a:buClr>
              <a:buSzPts val="1500"/>
              <a:buFont typeface="Poppins"/>
              <a:buNone/>
            </a:pPr>
            <a:r>
              <a:rPr lang="en-US" sz="1500" b="0" i="0" u="none" strike="noStrike" cap="none">
                <a:solidFill>
                  <a:srgbClr val="2A2A2A"/>
                </a:solidFill>
                <a:latin typeface="Poppins"/>
                <a:ea typeface="Poppins"/>
                <a:cs typeface="Poppins"/>
                <a:sym typeface="Poppins"/>
              </a:rPr>
              <a:t>Batteries in shared spaces can help spread benefits locally.</a:t>
            </a:r>
            <a:endParaRPr sz="1500" b="0" i="0" u="none" strike="noStrike" cap="none">
              <a:solidFill>
                <a:schemeClr val="dk1"/>
              </a:solidFill>
              <a:latin typeface="Poppins"/>
              <a:ea typeface="Poppins"/>
              <a:cs typeface="Poppins"/>
              <a:sym typeface="Poppins"/>
            </a:endParaRPr>
          </a:p>
        </p:txBody>
      </p:sp>
      <p:sp>
        <p:nvSpPr>
          <p:cNvPr id="329" name="Google Shape;329;p18"/>
          <p:cNvSpPr/>
          <p:nvPr/>
        </p:nvSpPr>
        <p:spPr>
          <a:xfrm>
            <a:off x="7407801" y="2528995"/>
            <a:ext cx="2415674" cy="3316715"/>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38100" dist="12700" dir="2700000" algn="bl" rotWithShape="0">
              <a:srgbClr val="000000">
                <a:alpha val="11372"/>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pic>
        <p:nvPicPr>
          <p:cNvPr id="330" name="Google Shape;330;p18" descr="/mnt/data/power_together_template_unz/ppt/media/image13.png"/>
          <p:cNvPicPr preferRelativeResize="0"/>
          <p:nvPr/>
        </p:nvPicPr>
        <p:blipFill rotWithShape="1">
          <a:blip r:embed="rId6">
            <a:alphaModFix/>
          </a:blip>
          <a:srcRect/>
          <a:stretch/>
        </p:blipFill>
        <p:spPr>
          <a:xfrm>
            <a:off x="7615095" y="2778843"/>
            <a:ext cx="456048" cy="370940"/>
          </a:xfrm>
          <a:prstGeom prst="rect">
            <a:avLst/>
          </a:prstGeom>
          <a:noFill/>
          <a:ln>
            <a:noFill/>
          </a:ln>
        </p:spPr>
      </p:pic>
      <p:sp>
        <p:nvSpPr>
          <p:cNvPr id="331" name="Google Shape;331;p18"/>
          <p:cNvSpPr/>
          <p:nvPr/>
        </p:nvSpPr>
        <p:spPr>
          <a:xfrm>
            <a:off x="8154061" y="2736290"/>
            <a:ext cx="1627954" cy="331671"/>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111111"/>
              </a:buClr>
              <a:buSzPts val="1800"/>
              <a:buFont typeface="Poppins"/>
              <a:buNone/>
            </a:pPr>
            <a:r>
              <a:rPr lang="en-US" sz="1800" b="1" i="0" u="none" strike="noStrike" cap="none">
                <a:solidFill>
                  <a:srgbClr val="111111"/>
                </a:solidFill>
                <a:latin typeface="Poppins"/>
                <a:ea typeface="Poppins"/>
                <a:cs typeface="Poppins"/>
                <a:sym typeface="Poppins"/>
              </a:rPr>
              <a:t>Small businesses</a:t>
            </a:r>
            <a:endParaRPr sz="1800" b="0" i="0" u="none" strike="noStrike" cap="none">
              <a:solidFill>
                <a:schemeClr val="dk1"/>
              </a:solidFill>
              <a:latin typeface="Poppins"/>
              <a:ea typeface="Poppins"/>
              <a:cs typeface="Poppins"/>
              <a:sym typeface="Poppins"/>
            </a:endParaRPr>
          </a:p>
        </p:txBody>
      </p:sp>
      <p:sp>
        <p:nvSpPr>
          <p:cNvPr id="332" name="Google Shape;332;p18"/>
          <p:cNvSpPr/>
          <p:nvPr/>
        </p:nvSpPr>
        <p:spPr>
          <a:xfrm>
            <a:off x="7615095" y="3275256"/>
            <a:ext cx="2001084" cy="215586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A2A2A"/>
              </a:buClr>
              <a:buSzPts val="1500"/>
              <a:buFont typeface="Poppins"/>
              <a:buNone/>
            </a:pPr>
            <a:r>
              <a:rPr lang="en-US" sz="1500" b="0" i="0" u="none" strike="noStrike" cap="none">
                <a:solidFill>
                  <a:srgbClr val="2A2A2A"/>
                </a:solidFill>
                <a:latin typeface="Poppins"/>
                <a:ea typeface="Poppins"/>
                <a:cs typeface="Poppins"/>
                <a:sym typeface="Poppins"/>
              </a:rPr>
              <a:t>Some businesses can join too — helping the project grow and earn more.</a:t>
            </a:r>
            <a:endParaRPr sz="1500" b="0" i="0" u="none" strike="noStrike" cap="none">
              <a:solidFill>
                <a:schemeClr val="dk1"/>
              </a:solidFill>
              <a:latin typeface="Poppins"/>
              <a:ea typeface="Poppins"/>
              <a:cs typeface="Poppins"/>
              <a:sym typeface="Poppin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28"/>
        <p:cNvGrpSpPr/>
        <p:nvPr/>
      </p:nvGrpSpPr>
      <p:grpSpPr>
        <a:xfrm>
          <a:off x="0" y="0"/>
          <a:ext cx="0" cy="0"/>
          <a:chOff x="0" y="0"/>
          <a:chExt cx="0" cy="0"/>
        </a:xfrm>
      </p:grpSpPr>
      <p:pic>
        <p:nvPicPr>
          <p:cNvPr id="429" name="Google Shape;429;p24" descr="/mnt/data/pt_assets/image4.png"/>
          <p:cNvPicPr preferRelativeResize="0"/>
          <p:nvPr/>
        </p:nvPicPr>
        <p:blipFill rotWithShape="1">
          <a:blip r:embed="rId3">
            <a:alphaModFix/>
          </a:blip>
          <a:srcRect/>
          <a:stretch/>
        </p:blipFill>
        <p:spPr>
          <a:xfrm>
            <a:off x="9949673" y="290242"/>
            <a:ext cx="1616561" cy="373168"/>
          </a:xfrm>
          <a:prstGeom prst="rect">
            <a:avLst/>
          </a:prstGeom>
          <a:noFill/>
          <a:ln>
            <a:noFill/>
          </a:ln>
        </p:spPr>
      </p:pic>
      <p:sp>
        <p:nvSpPr>
          <p:cNvPr id="430" name="Google Shape;430;p24"/>
          <p:cNvSpPr/>
          <p:nvPr/>
        </p:nvSpPr>
        <p:spPr>
          <a:xfrm>
            <a:off x="782207" y="456094"/>
            <a:ext cx="8958878" cy="74633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B94C28"/>
              </a:buClr>
              <a:buSzPts val="3800"/>
              <a:buFont typeface="Poppins"/>
              <a:buNone/>
            </a:pPr>
            <a:r>
              <a:rPr lang="en-US" sz="3800" b="1" i="0" u="none" strike="noStrike" cap="none">
                <a:solidFill>
                  <a:srgbClr val="B94C28"/>
                </a:solidFill>
                <a:latin typeface="Poppins"/>
                <a:ea typeface="Poppins"/>
                <a:cs typeface="Poppins"/>
                <a:sym typeface="Poppins"/>
              </a:rPr>
              <a:t>How the project earns income</a:t>
            </a:r>
            <a:endParaRPr sz="3800" b="0" i="0" u="none" strike="noStrike" cap="none">
              <a:solidFill>
                <a:schemeClr val="dk1"/>
              </a:solidFill>
              <a:latin typeface="Poppins"/>
              <a:ea typeface="Poppins"/>
              <a:cs typeface="Poppins"/>
              <a:sym typeface="Poppins"/>
            </a:endParaRPr>
          </a:p>
        </p:txBody>
      </p:sp>
      <p:sp>
        <p:nvSpPr>
          <p:cNvPr id="431" name="Google Shape;431;p24"/>
          <p:cNvSpPr/>
          <p:nvPr/>
        </p:nvSpPr>
        <p:spPr>
          <a:xfrm>
            <a:off x="782207" y="1219016"/>
            <a:ext cx="8958878" cy="24878"/>
          </a:xfrm>
          <a:prstGeom prst="rect">
            <a:avLst/>
          </a:prstGeom>
          <a:solidFill>
            <a:srgbClr val="E8E1DD"/>
          </a:solidFill>
          <a:ln w="12700" cap="flat" cmpd="sng">
            <a:solidFill>
              <a:srgbClr val="E8E1D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432" name="Google Shape;432;p24"/>
          <p:cNvSpPr/>
          <p:nvPr/>
        </p:nvSpPr>
        <p:spPr>
          <a:xfrm>
            <a:off x="990796" y="1451209"/>
            <a:ext cx="10210409" cy="373168"/>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2B0D0D"/>
              </a:buClr>
              <a:buSzPts val="1800"/>
              <a:buFont typeface="Poppins"/>
              <a:buNone/>
            </a:pPr>
            <a:r>
              <a:rPr lang="en-US" sz="1800" b="0" i="0" u="none" strike="noStrike" cap="none">
                <a:solidFill>
                  <a:srgbClr val="2B0D0D"/>
                </a:solidFill>
                <a:latin typeface="Poppins"/>
                <a:ea typeface="Poppins"/>
                <a:cs typeface="Poppins"/>
                <a:sym typeface="Poppins"/>
              </a:rPr>
              <a:t>Think of it as a few simple “building blocks” that add up:</a:t>
            </a:r>
            <a:endParaRPr sz="1800" b="0" i="0" u="none" strike="noStrike" cap="none">
              <a:solidFill>
                <a:schemeClr val="dk1"/>
              </a:solidFill>
              <a:latin typeface="Poppins"/>
              <a:ea typeface="Poppins"/>
              <a:cs typeface="Poppins"/>
              <a:sym typeface="Poppins"/>
            </a:endParaRPr>
          </a:p>
        </p:txBody>
      </p:sp>
      <p:sp>
        <p:nvSpPr>
          <p:cNvPr id="433" name="Google Shape;433;p24"/>
          <p:cNvSpPr/>
          <p:nvPr/>
        </p:nvSpPr>
        <p:spPr>
          <a:xfrm>
            <a:off x="2085885" y="2073156"/>
            <a:ext cx="8020229" cy="912189"/>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1372"/>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434" name="Google Shape;434;p24"/>
          <p:cNvSpPr/>
          <p:nvPr/>
        </p:nvSpPr>
        <p:spPr>
          <a:xfrm>
            <a:off x="2450915" y="2222423"/>
            <a:ext cx="7290169" cy="290242"/>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B0D0D"/>
              </a:buClr>
              <a:buSzPts val="1800"/>
              <a:buFont typeface="Poppins"/>
              <a:buNone/>
            </a:pPr>
            <a:r>
              <a:rPr lang="en-US" sz="1800" b="1" i="0" u="none" strike="noStrike" cap="none">
                <a:solidFill>
                  <a:srgbClr val="2B0D0D"/>
                </a:solidFill>
                <a:latin typeface="Poppins"/>
                <a:ea typeface="Poppins"/>
                <a:cs typeface="Poppins"/>
                <a:sym typeface="Poppins"/>
              </a:rPr>
              <a:t>Using cheaper electricity</a:t>
            </a:r>
            <a:endParaRPr sz="1800" b="0" i="0" u="none" strike="noStrike" cap="none">
              <a:solidFill>
                <a:schemeClr val="dk1"/>
              </a:solidFill>
              <a:latin typeface="Poppins"/>
              <a:ea typeface="Poppins"/>
              <a:cs typeface="Poppins"/>
              <a:sym typeface="Poppins"/>
            </a:endParaRPr>
          </a:p>
        </p:txBody>
      </p:sp>
      <p:sp>
        <p:nvSpPr>
          <p:cNvPr id="435" name="Google Shape;435;p24"/>
          <p:cNvSpPr/>
          <p:nvPr/>
        </p:nvSpPr>
        <p:spPr>
          <a:xfrm>
            <a:off x="2450915" y="2529250"/>
            <a:ext cx="7290169" cy="37316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22222"/>
              </a:buClr>
              <a:buSzPts val="1400"/>
              <a:buFont typeface="Poppins"/>
              <a:buNone/>
            </a:pPr>
            <a:r>
              <a:rPr lang="en-US" sz="1400" b="0" i="0" u="none" strike="noStrike" cap="none">
                <a:solidFill>
                  <a:srgbClr val="222222"/>
                </a:solidFill>
                <a:latin typeface="Poppins"/>
                <a:ea typeface="Poppins"/>
                <a:cs typeface="Poppins"/>
                <a:sym typeface="Poppins"/>
              </a:rPr>
              <a:t>Charge when electricity is cheaper, use it later.</a:t>
            </a:r>
            <a:endParaRPr sz="1400" b="0" i="0" u="none" strike="noStrike" cap="none">
              <a:solidFill>
                <a:schemeClr val="dk1"/>
              </a:solidFill>
              <a:latin typeface="Poppins"/>
              <a:ea typeface="Poppins"/>
              <a:cs typeface="Poppins"/>
              <a:sym typeface="Poppins"/>
            </a:endParaRPr>
          </a:p>
        </p:txBody>
      </p:sp>
      <p:sp>
        <p:nvSpPr>
          <p:cNvPr id="436" name="Google Shape;436;p24"/>
          <p:cNvSpPr/>
          <p:nvPr/>
        </p:nvSpPr>
        <p:spPr>
          <a:xfrm>
            <a:off x="2085885" y="3192660"/>
            <a:ext cx="8020229" cy="912189"/>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1372"/>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437" name="Google Shape;437;p24"/>
          <p:cNvSpPr/>
          <p:nvPr/>
        </p:nvSpPr>
        <p:spPr>
          <a:xfrm>
            <a:off x="2450915" y="3341927"/>
            <a:ext cx="7290169" cy="290242"/>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B0D0D"/>
              </a:buClr>
              <a:buSzPts val="1800"/>
              <a:buFont typeface="Poppins"/>
              <a:buNone/>
            </a:pPr>
            <a:r>
              <a:rPr lang="en-US" sz="1800" b="1" i="0" u="none" strike="noStrike" cap="none">
                <a:solidFill>
                  <a:srgbClr val="2B0D0D"/>
                </a:solidFill>
                <a:latin typeface="Poppins"/>
                <a:ea typeface="Poppins"/>
                <a:cs typeface="Poppins"/>
                <a:sym typeface="Poppins"/>
              </a:rPr>
              <a:t>Helping balance the national system</a:t>
            </a:r>
            <a:endParaRPr sz="1800" b="0" i="0" u="none" strike="noStrike" cap="none">
              <a:solidFill>
                <a:schemeClr val="dk1"/>
              </a:solidFill>
              <a:latin typeface="Poppins"/>
              <a:ea typeface="Poppins"/>
              <a:cs typeface="Poppins"/>
              <a:sym typeface="Poppins"/>
            </a:endParaRPr>
          </a:p>
        </p:txBody>
      </p:sp>
      <p:sp>
        <p:nvSpPr>
          <p:cNvPr id="438" name="Google Shape;438;p24"/>
          <p:cNvSpPr/>
          <p:nvPr/>
        </p:nvSpPr>
        <p:spPr>
          <a:xfrm>
            <a:off x="2450915" y="3648755"/>
            <a:ext cx="7290169" cy="37316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22222"/>
              </a:buClr>
              <a:buSzPts val="1400"/>
              <a:buFont typeface="Poppins"/>
              <a:buNone/>
            </a:pPr>
            <a:r>
              <a:rPr lang="en-US" sz="1400" b="0" i="0" u="none" strike="noStrike" cap="none">
                <a:solidFill>
                  <a:srgbClr val="222222"/>
                </a:solidFill>
                <a:latin typeface="Poppins"/>
                <a:ea typeface="Poppins"/>
                <a:cs typeface="Poppins"/>
                <a:sym typeface="Poppins"/>
              </a:rPr>
              <a:t>Provide quick support when the system needs it.</a:t>
            </a:r>
            <a:endParaRPr sz="1400" b="0" i="0" u="none" strike="noStrike" cap="none">
              <a:solidFill>
                <a:schemeClr val="dk1"/>
              </a:solidFill>
              <a:latin typeface="Poppins"/>
              <a:ea typeface="Poppins"/>
              <a:cs typeface="Poppins"/>
              <a:sym typeface="Poppins"/>
            </a:endParaRPr>
          </a:p>
        </p:txBody>
      </p:sp>
      <p:sp>
        <p:nvSpPr>
          <p:cNvPr id="439" name="Google Shape;439;p24"/>
          <p:cNvSpPr/>
          <p:nvPr/>
        </p:nvSpPr>
        <p:spPr>
          <a:xfrm>
            <a:off x="2085885" y="4312164"/>
            <a:ext cx="8020229" cy="912189"/>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1372"/>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440" name="Google Shape;440;p24"/>
          <p:cNvSpPr/>
          <p:nvPr/>
        </p:nvSpPr>
        <p:spPr>
          <a:xfrm>
            <a:off x="2450915" y="4461432"/>
            <a:ext cx="7290169" cy="290242"/>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B0D0D"/>
              </a:buClr>
              <a:buSzPts val="1800"/>
              <a:buFont typeface="Poppins"/>
              <a:buNone/>
            </a:pPr>
            <a:r>
              <a:rPr lang="en-US" sz="1800" b="1" i="0" u="none" strike="noStrike" cap="none">
                <a:solidFill>
                  <a:srgbClr val="2B0D0D"/>
                </a:solidFill>
                <a:latin typeface="Poppins"/>
                <a:ea typeface="Poppins"/>
                <a:cs typeface="Poppins"/>
                <a:sym typeface="Poppins"/>
              </a:rPr>
              <a:t>Supporting the local network</a:t>
            </a:r>
            <a:endParaRPr sz="1800" b="0" i="0" u="none" strike="noStrike" cap="none">
              <a:solidFill>
                <a:schemeClr val="dk1"/>
              </a:solidFill>
              <a:latin typeface="Poppins"/>
              <a:ea typeface="Poppins"/>
              <a:cs typeface="Poppins"/>
              <a:sym typeface="Poppins"/>
            </a:endParaRPr>
          </a:p>
        </p:txBody>
      </p:sp>
      <p:sp>
        <p:nvSpPr>
          <p:cNvPr id="441" name="Google Shape;441;p24"/>
          <p:cNvSpPr/>
          <p:nvPr/>
        </p:nvSpPr>
        <p:spPr>
          <a:xfrm>
            <a:off x="2450915" y="4768259"/>
            <a:ext cx="7290169" cy="37316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22222"/>
              </a:buClr>
              <a:buSzPts val="1400"/>
              <a:buFont typeface="Poppins"/>
              <a:buNone/>
            </a:pPr>
            <a:r>
              <a:rPr lang="en-US" sz="1400" b="0" i="0" u="none" strike="noStrike" cap="none">
                <a:solidFill>
                  <a:srgbClr val="222222"/>
                </a:solidFill>
                <a:latin typeface="Poppins"/>
                <a:ea typeface="Poppins"/>
                <a:cs typeface="Poppins"/>
                <a:sym typeface="Poppins"/>
              </a:rPr>
              <a:t>Soak up extra solar and ease busy periods.</a:t>
            </a:r>
            <a:endParaRPr sz="1400" b="0" i="0" u="none" strike="noStrike" cap="none">
              <a:solidFill>
                <a:schemeClr val="dk1"/>
              </a:solidFill>
              <a:latin typeface="Poppins"/>
              <a:ea typeface="Poppins"/>
              <a:cs typeface="Poppins"/>
              <a:sym typeface="Poppins"/>
            </a:endParaRPr>
          </a:p>
        </p:txBody>
      </p:sp>
      <p:sp>
        <p:nvSpPr>
          <p:cNvPr id="442" name="Google Shape;442;p24"/>
          <p:cNvSpPr/>
          <p:nvPr/>
        </p:nvSpPr>
        <p:spPr>
          <a:xfrm>
            <a:off x="2085885" y="5431669"/>
            <a:ext cx="8020229" cy="912189"/>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1372"/>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443" name="Google Shape;443;p24"/>
          <p:cNvSpPr/>
          <p:nvPr/>
        </p:nvSpPr>
        <p:spPr>
          <a:xfrm>
            <a:off x="2450915" y="5580936"/>
            <a:ext cx="7290169" cy="290242"/>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B0D0D"/>
              </a:buClr>
              <a:buSzPts val="1800"/>
              <a:buFont typeface="Poppins"/>
              <a:buNone/>
            </a:pPr>
            <a:r>
              <a:rPr lang="en-US" sz="1800" b="1" i="0" u="none" strike="noStrike" cap="none">
                <a:solidFill>
                  <a:srgbClr val="2B0D0D"/>
                </a:solidFill>
                <a:latin typeface="Poppins"/>
                <a:ea typeface="Poppins"/>
                <a:cs typeface="Poppins"/>
                <a:sym typeface="Poppins"/>
              </a:rPr>
              <a:t>Future value</a:t>
            </a:r>
            <a:endParaRPr sz="1800" b="0" i="0" u="none" strike="noStrike" cap="none">
              <a:solidFill>
                <a:schemeClr val="dk1"/>
              </a:solidFill>
              <a:latin typeface="Poppins"/>
              <a:ea typeface="Poppins"/>
              <a:cs typeface="Poppins"/>
              <a:sym typeface="Poppins"/>
            </a:endParaRPr>
          </a:p>
        </p:txBody>
      </p:sp>
      <p:sp>
        <p:nvSpPr>
          <p:cNvPr id="444" name="Google Shape;444;p24"/>
          <p:cNvSpPr/>
          <p:nvPr/>
        </p:nvSpPr>
        <p:spPr>
          <a:xfrm>
            <a:off x="2450915" y="5887763"/>
            <a:ext cx="7290169" cy="37316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22222"/>
              </a:buClr>
              <a:buSzPts val="1400"/>
              <a:buFont typeface="Poppins"/>
              <a:buNone/>
            </a:pPr>
            <a:r>
              <a:rPr lang="en-US" sz="1400" b="0" i="0" u="none" strike="noStrike" cap="none">
                <a:solidFill>
                  <a:srgbClr val="222222"/>
                </a:solidFill>
                <a:latin typeface="Poppins"/>
                <a:ea typeface="Poppins"/>
                <a:cs typeface="Poppins"/>
                <a:sym typeface="Poppins"/>
              </a:rPr>
              <a:t>New opportunities as markets and services develop.</a:t>
            </a:r>
            <a:endParaRPr sz="1400" b="0" i="0" u="none" strike="noStrike" cap="none">
              <a:solidFill>
                <a:schemeClr val="dk1"/>
              </a:solidFill>
              <a:latin typeface="Poppins"/>
              <a:ea typeface="Poppins"/>
              <a:cs typeface="Poppins"/>
              <a:sym typeface="Poppin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49"/>
        <p:cNvGrpSpPr/>
        <p:nvPr/>
      </p:nvGrpSpPr>
      <p:grpSpPr>
        <a:xfrm>
          <a:off x="0" y="0"/>
          <a:ext cx="0" cy="0"/>
          <a:chOff x="0" y="0"/>
          <a:chExt cx="0" cy="0"/>
        </a:xfrm>
      </p:grpSpPr>
      <p:pic>
        <p:nvPicPr>
          <p:cNvPr id="450" name="Google Shape;450;p25" descr="/mnt/data/pt_assets/image4.png"/>
          <p:cNvPicPr preferRelativeResize="0"/>
          <p:nvPr/>
        </p:nvPicPr>
        <p:blipFill rotWithShape="1">
          <a:blip r:embed="rId3">
            <a:alphaModFix/>
          </a:blip>
          <a:srcRect/>
          <a:stretch/>
        </p:blipFill>
        <p:spPr>
          <a:xfrm>
            <a:off x="9949673" y="290242"/>
            <a:ext cx="1616561" cy="373168"/>
          </a:xfrm>
          <a:prstGeom prst="rect">
            <a:avLst/>
          </a:prstGeom>
          <a:noFill/>
          <a:ln>
            <a:noFill/>
          </a:ln>
        </p:spPr>
      </p:pic>
      <p:sp>
        <p:nvSpPr>
          <p:cNvPr id="451" name="Google Shape;451;p25"/>
          <p:cNvSpPr/>
          <p:nvPr/>
        </p:nvSpPr>
        <p:spPr>
          <a:xfrm>
            <a:off x="782207" y="456094"/>
            <a:ext cx="8958878" cy="74633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B94C28"/>
              </a:buClr>
              <a:buSzPts val="3800"/>
              <a:buFont typeface="Poppins"/>
              <a:buNone/>
            </a:pPr>
            <a:r>
              <a:rPr lang="en-US" sz="3800" b="1" i="0" u="none" strike="noStrike" cap="none">
                <a:solidFill>
                  <a:srgbClr val="B94C28"/>
                </a:solidFill>
                <a:latin typeface="Poppins"/>
                <a:ea typeface="Poppins"/>
                <a:cs typeface="Poppins"/>
                <a:sym typeface="Poppins"/>
              </a:rPr>
              <a:t>How this helps our grid</a:t>
            </a:r>
            <a:endParaRPr sz="3800" b="0" i="0" u="none" strike="noStrike" cap="none">
              <a:solidFill>
                <a:schemeClr val="dk1"/>
              </a:solidFill>
              <a:latin typeface="Poppins"/>
              <a:ea typeface="Poppins"/>
              <a:cs typeface="Poppins"/>
              <a:sym typeface="Poppins"/>
            </a:endParaRPr>
          </a:p>
        </p:txBody>
      </p:sp>
      <p:sp>
        <p:nvSpPr>
          <p:cNvPr id="452" name="Google Shape;452;p25"/>
          <p:cNvSpPr/>
          <p:nvPr/>
        </p:nvSpPr>
        <p:spPr>
          <a:xfrm>
            <a:off x="782207" y="1219016"/>
            <a:ext cx="8958878" cy="24878"/>
          </a:xfrm>
          <a:prstGeom prst="rect">
            <a:avLst/>
          </a:prstGeom>
          <a:solidFill>
            <a:srgbClr val="E8E1DD"/>
          </a:solidFill>
          <a:ln w="12700" cap="flat" cmpd="sng">
            <a:solidFill>
              <a:srgbClr val="E8E1D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453" name="Google Shape;453;p25"/>
          <p:cNvSpPr/>
          <p:nvPr/>
        </p:nvSpPr>
        <p:spPr>
          <a:xfrm>
            <a:off x="782207" y="1699988"/>
            <a:ext cx="5000910" cy="4892648"/>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pic>
        <p:nvPicPr>
          <p:cNvPr id="454" name="Google Shape;454;p25" descr="/mnt/data/pt_assets/image11.png"/>
          <p:cNvPicPr preferRelativeResize="0"/>
          <p:nvPr/>
        </p:nvPicPr>
        <p:blipFill rotWithShape="1">
          <a:blip r:embed="rId4">
            <a:alphaModFix/>
          </a:blip>
          <a:srcRect/>
          <a:stretch/>
        </p:blipFill>
        <p:spPr>
          <a:xfrm>
            <a:off x="1147237" y="1990230"/>
            <a:ext cx="573618" cy="456094"/>
          </a:xfrm>
          <a:prstGeom prst="rect">
            <a:avLst/>
          </a:prstGeom>
          <a:noFill/>
          <a:ln>
            <a:noFill/>
          </a:ln>
        </p:spPr>
      </p:pic>
      <p:sp>
        <p:nvSpPr>
          <p:cNvPr id="455" name="Google Shape;455;p25"/>
          <p:cNvSpPr/>
          <p:nvPr/>
        </p:nvSpPr>
        <p:spPr>
          <a:xfrm>
            <a:off x="1877297" y="1948767"/>
            <a:ext cx="3645085" cy="37316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B0D0D"/>
              </a:buClr>
              <a:buSzPts val="2400"/>
              <a:buFont typeface="Poppins"/>
              <a:buNone/>
            </a:pPr>
            <a:r>
              <a:rPr lang="en-US" sz="2400" b="1" i="0" u="none" strike="noStrike" cap="none">
                <a:solidFill>
                  <a:srgbClr val="2B0D0D"/>
                </a:solidFill>
                <a:latin typeface="Poppins"/>
                <a:ea typeface="Poppins"/>
                <a:cs typeface="Poppins"/>
                <a:sym typeface="Poppins"/>
              </a:rPr>
              <a:t>Before</a:t>
            </a:r>
            <a:endParaRPr sz="2400" b="0" i="0" u="none" strike="noStrike" cap="none">
              <a:solidFill>
                <a:schemeClr val="dk1"/>
              </a:solidFill>
              <a:latin typeface="Poppins"/>
              <a:ea typeface="Poppins"/>
              <a:cs typeface="Poppins"/>
              <a:sym typeface="Poppins"/>
            </a:endParaRPr>
          </a:p>
        </p:txBody>
      </p:sp>
      <p:sp>
        <p:nvSpPr>
          <p:cNvPr id="456" name="Google Shape;456;p25"/>
          <p:cNvSpPr/>
          <p:nvPr/>
        </p:nvSpPr>
        <p:spPr>
          <a:xfrm>
            <a:off x="1147237" y="2487787"/>
            <a:ext cx="4270850" cy="3897533"/>
          </a:xfrm>
          <a:prstGeom prst="rect">
            <a:avLst/>
          </a:prstGeom>
          <a:noFill/>
          <a:ln>
            <a:noFill/>
          </a:ln>
        </p:spPr>
        <p:txBody>
          <a:bodyPr spcFirstLastPara="1" wrap="square" lIns="91425" tIns="45700" rIns="91425" bIns="45700" anchor="ctr" anchorCtr="0">
            <a:noAutofit/>
          </a:bodyPr>
          <a:lstStyle/>
          <a:p>
            <a:pPr marL="457200" lvl="0" indent="-355600" algn="l" rtl="0">
              <a:spcBef>
                <a:spcPts val="800"/>
              </a:spcBef>
              <a:spcAft>
                <a:spcPts val="0"/>
              </a:spcAft>
              <a:buClr>
                <a:srgbClr val="222222"/>
              </a:buClr>
              <a:buSzPts val="2000"/>
              <a:buFont typeface="Poppins"/>
              <a:buChar char="•"/>
            </a:pPr>
            <a:r>
              <a:rPr lang="en-US" sz="2000">
                <a:solidFill>
                  <a:srgbClr val="222222"/>
                </a:solidFill>
                <a:latin typeface="Poppins"/>
                <a:ea typeface="Poppins"/>
                <a:cs typeface="Poppins"/>
                <a:sym typeface="Poppins"/>
              </a:rPr>
              <a:t>Solar can exceed local grid capacity</a:t>
            </a:r>
            <a:br>
              <a:rPr lang="en-US" sz="2000">
                <a:solidFill>
                  <a:srgbClr val="222222"/>
                </a:solidFill>
                <a:latin typeface="Poppins"/>
                <a:ea typeface="Poppins"/>
                <a:cs typeface="Poppins"/>
                <a:sym typeface="Poppins"/>
              </a:rPr>
            </a:br>
            <a:endParaRPr sz="2000">
              <a:solidFill>
                <a:srgbClr val="222222"/>
              </a:solidFill>
              <a:latin typeface="Poppins"/>
              <a:ea typeface="Poppins"/>
              <a:cs typeface="Poppins"/>
              <a:sym typeface="Poppins"/>
            </a:endParaRPr>
          </a:p>
          <a:p>
            <a:pPr marL="457200" lvl="0" indent="-355600" algn="l" rtl="0">
              <a:spcBef>
                <a:spcPts val="800"/>
              </a:spcBef>
              <a:spcAft>
                <a:spcPts val="0"/>
              </a:spcAft>
              <a:buClr>
                <a:srgbClr val="222222"/>
              </a:buClr>
              <a:buSzPts val="2000"/>
              <a:buFont typeface="Poppins"/>
              <a:buChar char="•"/>
            </a:pPr>
            <a:r>
              <a:rPr lang="en-US" sz="2000">
                <a:solidFill>
                  <a:srgbClr val="222222"/>
                </a:solidFill>
                <a:latin typeface="Poppins"/>
                <a:ea typeface="Poppins"/>
                <a:cs typeface="Poppins"/>
                <a:sym typeface="Poppins"/>
              </a:rPr>
              <a:t>Evening demand strains the network</a:t>
            </a:r>
            <a:br>
              <a:rPr lang="en-US" sz="2000">
                <a:solidFill>
                  <a:srgbClr val="222222"/>
                </a:solidFill>
                <a:latin typeface="Poppins"/>
                <a:ea typeface="Poppins"/>
                <a:cs typeface="Poppins"/>
                <a:sym typeface="Poppins"/>
              </a:rPr>
            </a:br>
            <a:endParaRPr sz="2000">
              <a:solidFill>
                <a:srgbClr val="222222"/>
              </a:solidFill>
              <a:latin typeface="Poppins"/>
              <a:ea typeface="Poppins"/>
              <a:cs typeface="Poppins"/>
              <a:sym typeface="Poppins"/>
            </a:endParaRPr>
          </a:p>
          <a:p>
            <a:pPr marL="457200" lvl="0" indent="-355600" algn="l" rtl="0">
              <a:spcBef>
                <a:spcPts val="800"/>
              </a:spcBef>
              <a:spcAft>
                <a:spcPts val="0"/>
              </a:spcAft>
              <a:buClr>
                <a:srgbClr val="222222"/>
              </a:buClr>
              <a:buSzPts val="2000"/>
              <a:buFont typeface="Poppins"/>
              <a:buChar char="•"/>
            </a:pPr>
            <a:r>
              <a:rPr lang="en-US" sz="2000">
                <a:solidFill>
                  <a:srgbClr val="222222"/>
                </a:solidFill>
                <a:latin typeface="Poppins"/>
                <a:ea typeface="Poppins"/>
                <a:cs typeface="Poppins"/>
                <a:sym typeface="Poppins"/>
              </a:rPr>
              <a:t>Upgrades are slow and expensive</a:t>
            </a:r>
            <a:endParaRPr sz="2000">
              <a:solidFill>
                <a:srgbClr val="222222"/>
              </a:solidFill>
              <a:latin typeface="Poppins"/>
              <a:ea typeface="Poppins"/>
              <a:cs typeface="Poppins"/>
              <a:sym typeface="Poppins"/>
            </a:endParaRPr>
          </a:p>
          <a:p>
            <a:pPr marL="457200" marR="0" lvl="0" indent="0" algn="l" rtl="0">
              <a:lnSpc>
                <a:spcPct val="100000"/>
              </a:lnSpc>
              <a:spcBef>
                <a:spcPts val="800"/>
              </a:spcBef>
              <a:spcAft>
                <a:spcPts val="0"/>
              </a:spcAft>
              <a:buNone/>
            </a:pPr>
            <a:endParaRPr sz="2000">
              <a:solidFill>
                <a:srgbClr val="222222"/>
              </a:solidFill>
              <a:latin typeface="Poppins"/>
              <a:ea typeface="Poppins"/>
              <a:cs typeface="Poppins"/>
              <a:sym typeface="Poppins"/>
            </a:endParaRPr>
          </a:p>
        </p:txBody>
      </p:sp>
      <p:sp>
        <p:nvSpPr>
          <p:cNvPr id="457" name="Google Shape;457;p25"/>
          <p:cNvSpPr/>
          <p:nvPr/>
        </p:nvSpPr>
        <p:spPr>
          <a:xfrm>
            <a:off x="6408883" y="1699988"/>
            <a:ext cx="5000910" cy="4892648"/>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pic>
        <p:nvPicPr>
          <p:cNvPr id="458" name="Google Shape;458;p25" descr="/mnt/data/pt_assets/image15.png"/>
          <p:cNvPicPr preferRelativeResize="0"/>
          <p:nvPr/>
        </p:nvPicPr>
        <p:blipFill rotWithShape="1">
          <a:blip r:embed="rId5">
            <a:alphaModFix/>
          </a:blip>
          <a:srcRect/>
          <a:stretch/>
        </p:blipFill>
        <p:spPr>
          <a:xfrm>
            <a:off x="6773913" y="1990230"/>
            <a:ext cx="573618" cy="456094"/>
          </a:xfrm>
          <a:prstGeom prst="rect">
            <a:avLst/>
          </a:prstGeom>
          <a:noFill/>
          <a:ln>
            <a:noFill/>
          </a:ln>
        </p:spPr>
      </p:pic>
      <p:sp>
        <p:nvSpPr>
          <p:cNvPr id="459" name="Google Shape;459;p25"/>
          <p:cNvSpPr/>
          <p:nvPr/>
        </p:nvSpPr>
        <p:spPr>
          <a:xfrm>
            <a:off x="7503973" y="1948767"/>
            <a:ext cx="3645085" cy="37316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B0D0D"/>
              </a:buClr>
              <a:buSzPts val="2400"/>
              <a:buFont typeface="Poppins"/>
              <a:buNone/>
            </a:pPr>
            <a:r>
              <a:rPr lang="en-US" sz="2400" b="1" i="0" u="none" strike="noStrike" cap="none">
                <a:solidFill>
                  <a:srgbClr val="2B0D0D"/>
                </a:solidFill>
                <a:latin typeface="Poppins"/>
                <a:ea typeface="Poppins"/>
                <a:cs typeface="Poppins"/>
                <a:sym typeface="Poppins"/>
              </a:rPr>
              <a:t>After</a:t>
            </a:r>
            <a:endParaRPr sz="2400" b="0" i="0" u="none" strike="noStrike" cap="none">
              <a:solidFill>
                <a:schemeClr val="dk1"/>
              </a:solidFill>
              <a:latin typeface="Poppins"/>
              <a:ea typeface="Poppins"/>
              <a:cs typeface="Poppins"/>
              <a:sym typeface="Poppins"/>
            </a:endParaRPr>
          </a:p>
        </p:txBody>
      </p:sp>
      <p:sp>
        <p:nvSpPr>
          <p:cNvPr id="460" name="Google Shape;460;p25"/>
          <p:cNvSpPr/>
          <p:nvPr/>
        </p:nvSpPr>
        <p:spPr>
          <a:xfrm>
            <a:off x="6773913" y="2487787"/>
            <a:ext cx="4270850" cy="3897533"/>
          </a:xfrm>
          <a:prstGeom prst="rect">
            <a:avLst/>
          </a:prstGeom>
          <a:noFill/>
          <a:ln>
            <a:noFill/>
          </a:ln>
        </p:spPr>
        <p:txBody>
          <a:bodyPr spcFirstLastPara="1" wrap="square" lIns="91425" tIns="45700" rIns="91425" bIns="45700" anchor="ctr" anchorCtr="0">
            <a:noAutofit/>
          </a:bodyPr>
          <a:lstStyle/>
          <a:p>
            <a:pPr marL="457200" lvl="0" indent="-355600" algn="l" rtl="0">
              <a:spcBef>
                <a:spcPts val="800"/>
              </a:spcBef>
              <a:spcAft>
                <a:spcPts val="0"/>
              </a:spcAft>
              <a:buClr>
                <a:srgbClr val="222222"/>
              </a:buClr>
              <a:buSzPts val="2000"/>
              <a:buFont typeface="Poppins"/>
              <a:buChar char="•"/>
            </a:pPr>
            <a:r>
              <a:rPr lang="en-US" sz="2000">
                <a:solidFill>
                  <a:srgbClr val="222222"/>
                </a:solidFill>
                <a:latin typeface="Poppins"/>
                <a:ea typeface="Poppins"/>
                <a:cs typeface="Poppins"/>
                <a:sym typeface="Poppins"/>
              </a:rPr>
              <a:t>Excess solar stored locally</a:t>
            </a:r>
            <a:br>
              <a:rPr lang="en-US" sz="2000">
                <a:solidFill>
                  <a:srgbClr val="222222"/>
                </a:solidFill>
                <a:latin typeface="Poppins"/>
                <a:ea typeface="Poppins"/>
                <a:cs typeface="Poppins"/>
                <a:sym typeface="Poppins"/>
              </a:rPr>
            </a:br>
            <a:endParaRPr sz="2000">
              <a:solidFill>
                <a:srgbClr val="222222"/>
              </a:solidFill>
              <a:latin typeface="Poppins"/>
              <a:ea typeface="Poppins"/>
              <a:cs typeface="Poppins"/>
              <a:sym typeface="Poppins"/>
            </a:endParaRPr>
          </a:p>
          <a:p>
            <a:pPr marL="457200" lvl="0" indent="-355600" algn="l" rtl="0">
              <a:spcBef>
                <a:spcPts val="800"/>
              </a:spcBef>
              <a:spcAft>
                <a:spcPts val="0"/>
              </a:spcAft>
              <a:buClr>
                <a:srgbClr val="222222"/>
              </a:buClr>
              <a:buSzPts val="2000"/>
              <a:buFont typeface="Poppins"/>
              <a:buChar char="•"/>
            </a:pPr>
            <a:r>
              <a:rPr lang="en-US" sz="2000">
                <a:solidFill>
                  <a:srgbClr val="222222"/>
                </a:solidFill>
                <a:latin typeface="Poppins"/>
                <a:ea typeface="Poppins"/>
                <a:cs typeface="Poppins"/>
                <a:sym typeface="Poppins"/>
              </a:rPr>
              <a:t>Stored energy supports peak demand</a:t>
            </a:r>
            <a:br>
              <a:rPr lang="en-US" sz="2000">
                <a:solidFill>
                  <a:srgbClr val="222222"/>
                </a:solidFill>
                <a:latin typeface="Poppins"/>
                <a:ea typeface="Poppins"/>
                <a:cs typeface="Poppins"/>
                <a:sym typeface="Poppins"/>
              </a:rPr>
            </a:br>
            <a:endParaRPr sz="2000">
              <a:solidFill>
                <a:srgbClr val="222222"/>
              </a:solidFill>
              <a:latin typeface="Poppins"/>
              <a:ea typeface="Poppins"/>
              <a:cs typeface="Poppins"/>
              <a:sym typeface="Poppins"/>
            </a:endParaRPr>
          </a:p>
          <a:p>
            <a:pPr marL="457200" lvl="0" indent="-355600" algn="l" rtl="0">
              <a:spcBef>
                <a:spcPts val="800"/>
              </a:spcBef>
              <a:spcAft>
                <a:spcPts val="0"/>
              </a:spcAft>
              <a:buClr>
                <a:srgbClr val="222222"/>
              </a:buClr>
              <a:buSzPts val="2000"/>
              <a:buFont typeface="Poppins"/>
              <a:buChar char="•"/>
            </a:pPr>
            <a:r>
              <a:rPr lang="en-US" sz="2000">
                <a:solidFill>
                  <a:srgbClr val="222222"/>
                </a:solidFill>
                <a:latin typeface="Poppins"/>
                <a:ea typeface="Poppins"/>
                <a:cs typeface="Poppins"/>
                <a:sym typeface="Poppins"/>
              </a:rPr>
              <a:t>Pressure reduced without waiting for major upgrades</a:t>
            </a:r>
            <a:endParaRPr sz="2000">
              <a:solidFill>
                <a:srgbClr val="222222"/>
              </a:solidFill>
              <a:latin typeface="Poppins"/>
              <a:ea typeface="Poppins"/>
              <a:cs typeface="Poppins"/>
              <a:sym typeface="Poppins"/>
            </a:endParaRPr>
          </a:p>
          <a:p>
            <a:pPr marL="457200" marR="0" lvl="0" indent="0" algn="l" rtl="0">
              <a:lnSpc>
                <a:spcPct val="100000"/>
              </a:lnSpc>
              <a:spcBef>
                <a:spcPts val="800"/>
              </a:spcBef>
              <a:spcAft>
                <a:spcPts val="0"/>
              </a:spcAft>
              <a:buNone/>
            </a:pPr>
            <a:endParaRPr sz="2000">
              <a:solidFill>
                <a:srgbClr val="222222"/>
              </a:solidFill>
              <a:latin typeface="Poppins"/>
              <a:ea typeface="Poppins"/>
              <a:cs typeface="Poppins"/>
              <a:sym typeface="Poppin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in a blue shirt sitting in a chair&#10;&#10;AI-generated content may be incorrect.">
            <a:extLst>
              <a:ext uri="{FF2B5EF4-FFF2-40B4-BE49-F238E27FC236}">
                <a16:creationId xmlns:a16="http://schemas.microsoft.com/office/drawing/2014/main" id="{C0438FB8-E802-FE22-65E2-FBD777E9D8B5}"/>
              </a:ext>
            </a:extLst>
          </p:cNvPr>
          <p:cNvPicPr>
            <a:picLocks noChangeAspect="1"/>
          </p:cNvPicPr>
          <p:nvPr/>
        </p:nvPicPr>
        <p:blipFill>
          <a:blip r:embed="rId3"/>
          <a:stretch>
            <a:fillRect/>
          </a:stretch>
        </p:blipFill>
        <p:spPr>
          <a:xfrm>
            <a:off x="0" y="-635000"/>
            <a:ext cx="12192000" cy="8128000"/>
          </a:xfrm>
          <a:prstGeom prst="rect">
            <a:avLst/>
          </a:prstGeom>
        </p:spPr>
      </p:pic>
      <p:pic>
        <p:nvPicPr>
          <p:cNvPr id="9" name="Picture 8" descr="A fireplace with fire in the corner&#10;&#10;AI-generated content may be incorrect.">
            <a:extLst>
              <a:ext uri="{FF2B5EF4-FFF2-40B4-BE49-F238E27FC236}">
                <a16:creationId xmlns:a16="http://schemas.microsoft.com/office/drawing/2014/main" id="{B17AD28E-23E0-D842-8560-F2659D3AA827}"/>
              </a:ext>
            </a:extLst>
          </p:cNvPr>
          <p:cNvPicPr>
            <a:picLocks noChangeAspect="1"/>
          </p:cNvPicPr>
          <p:nvPr/>
        </p:nvPicPr>
        <p:blipFill>
          <a:blip r:embed="rId4"/>
          <a:stretch>
            <a:fillRect/>
          </a:stretch>
        </p:blipFill>
        <p:spPr>
          <a:xfrm>
            <a:off x="9147810" y="3429000"/>
            <a:ext cx="2571750" cy="34290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617840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pic>
        <p:nvPicPr>
          <p:cNvPr id="533" name="Google Shape;533;p29" descr="/mnt/data/pt_assets/power_together_bg_grad.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34" name="Google Shape;534;p29"/>
          <p:cNvSpPr/>
          <p:nvPr/>
        </p:nvSpPr>
        <p:spPr>
          <a:xfrm>
            <a:off x="0" y="0"/>
            <a:ext cx="12192000" cy="6858000"/>
          </a:xfrm>
          <a:prstGeom prst="rect">
            <a:avLst/>
          </a:prstGeom>
          <a:solidFill>
            <a:srgbClr val="000000">
              <a:alpha val="40000"/>
            </a:srgbClr>
          </a:solidFill>
          <a:ln w="12700" cap="flat" cmpd="sng">
            <a:solidFill>
              <a:srgbClr val="000000">
                <a:alpha val="0"/>
              </a:srgbClr>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535" name="Google Shape;535;p29"/>
          <p:cNvSpPr/>
          <p:nvPr/>
        </p:nvSpPr>
        <p:spPr>
          <a:xfrm>
            <a:off x="886501" y="2487787"/>
            <a:ext cx="10418997" cy="99511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6400"/>
              <a:buFont typeface="Poppins"/>
              <a:buNone/>
            </a:pPr>
            <a:r>
              <a:rPr lang="en-US" sz="6400" b="1" i="0" u="none" strike="noStrike" cap="none">
                <a:solidFill>
                  <a:srgbClr val="FFFFFF"/>
                </a:solidFill>
                <a:latin typeface="Poppins"/>
                <a:ea typeface="Poppins"/>
                <a:cs typeface="Poppins"/>
                <a:sym typeface="Poppins"/>
              </a:rPr>
              <a:t>Any questions?</a:t>
            </a:r>
            <a:endParaRPr sz="6400" b="0" i="0" u="none" strike="noStrike" cap="none">
              <a:solidFill>
                <a:schemeClr val="dk1"/>
              </a:solidFill>
              <a:latin typeface="Poppins"/>
              <a:ea typeface="Poppins"/>
              <a:cs typeface="Poppins"/>
              <a:sym typeface="Poppins"/>
            </a:endParaRPr>
          </a:p>
        </p:txBody>
      </p:sp>
      <p:pic>
        <p:nvPicPr>
          <p:cNvPr id="536" name="Google Shape;536;p29" descr="/mnt/data/pt_assets/image3.png"/>
          <p:cNvPicPr preferRelativeResize="0"/>
          <p:nvPr/>
        </p:nvPicPr>
        <p:blipFill rotWithShape="1">
          <a:blip r:embed="rId4">
            <a:alphaModFix/>
          </a:blip>
          <a:srcRect/>
          <a:stretch/>
        </p:blipFill>
        <p:spPr>
          <a:xfrm>
            <a:off x="4740175" y="4312164"/>
            <a:ext cx="2711651" cy="621947"/>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4760" y="-52109"/>
            <a:ext cx="12483181" cy="7006185"/>
          </a:xfrm>
          <a:custGeom>
            <a:avLst/>
            <a:gdLst/>
            <a:ahLst/>
            <a:cxnLst/>
            <a:rect l="l" t="t" r="r" b="b"/>
            <a:pathLst>
              <a:path w="18724772" h="10509278">
                <a:moveTo>
                  <a:pt x="0" y="0"/>
                </a:moveTo>
                <a:lnTo>
                  <a:pt x="18724772" y="0"/>
                </a:lnTo>
                <a:lnTo>
                  <a:pt x="18724772" y="10509279"/>
                </a:lnTo>
                <a:lnTo>
                  <a:pt x="0" y="10509279"/>
                </a:lnTo>
                <a:lnTo>
                  <a:pt x="0" y="0"/>
                </a:lnTo>
                <a:close/>
              </a:path>
            </a:pathLst>
          </a:custGeom>
          <a:blipFill>
            <a:blip r:embed="rId3"/>
            <a:stretch>
              <a:fillRect l="-3966" r="-3966"/>
            </a:stretch>
          </a:blipFill>
        </p:spPr>
        <p:txBody>
          <a:bodyPr/>
          <a:lstStyle/>
          <a:p>
            <a:endParaRPr lang="en-GB" sz="933" noProof="1"/>
          </a:p>
        </p:txBody>
      </p:sp>
      <p:sp>
        <p:nvSpPr>
          <p:cNvPr id="3" name="TextBox 3"/>
          <p:cNvSpPr txBox="1"/>
          <p:nvPr/>
        </p:nvSpPr>
        <p:spPr>
          <a:xfrm>
            <a:off x="583227" y="5317719"/>
            <a:ext cx="4692714" cy="415627"/>
          </a:xfrm>
          <a:prstGeom prst="rect">
            <a:avLst/>
          </a:prstGeom>
        </p:spPr>
        <p:txBody>
          <a:bodyPr lIns="0" tIns="0" rIns="0" bIns="0" rtlCol="0" anchor="t">
            <a:spAutoFit/>
          </a:bodyPr>
          <a:lstStyle/>
          <a:p>
            <a:pPr>
              <a:lnSpc>
                <a:spcPts val="3501"/>
              </a:lnSpc>
            </a:pPr>
            <a:r>
              <a:rPr lang="en-GB" sz="2333" b="1" noProof="1">
                <a:solidFill>
                  <a:srgbClr val="343432"/>
                </a:solidFill>
                <a:latin typeface="Open Sauce Bold"/>
                <a:ea typeface="Open Sauce Bold"/>
                <a:cs typeface="Open Sauce Bold"/>
                <a:sym typeface="Open Sauce Bold"/>
              </a:rPr>
              <a:t>Average energy efficiency</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7"/>
        <p:cNvGrpSpPr/>
        <p:nvPr/>
      </p:nvGrpSpPr>
      <p:grpSpPr>
        <a:xfrm>
          <a:off x="0" y="0"/>
          <a:ext cx="0" cy="0"/>
          <a:chOff x="0" y="0"/>
          <a:chExt cx="0" cy="0"/>
        </a:xfrm>
      </p:grpSpPr>
      <p:pic>
        <p:nvPicPr>
          <p:cNvPr id="48" name="Google Shape;48;p4" descr="/mnt/data/pt_assets/image4.png"/>
          <p:cNvPicPr preferRelativeResize="0"/>
          <p:nvPr/>
        </p:nvPicPr>
        <p:blipFill rotWithShape="1">
          <a:blip r:embed="rId3">
            <a:alphaModFix/>
          </a:blip>
          <a:srcRect/>
          <a:stretch/>
        </p:blipFill>
        <p:spPr>
          <a:xfrm>
            <a:off x="9949673" y="290242"/>
            <a:ext cx="1616561" cy="373168"/>
          </a:xfrm>
          <a:prstGeom prst="rect">
            <a:avLst/>
          </a:prstGeom>
          <a:noFill/>
          <a:ln>
            <a:noFill/>
          </a:ln>
        </p:spPr>
      </p:pic>
      <p:sp>
        <p:nvSpPr>
          <p:cNvPr id="49" name="Google Shape;49;p4"/>
          <p:cNvSpPr/>
          <p:nvPr/>
        </p:nvSpPr>
        <p:spPr>
          <a:xfrm>
            <a:off x="782207" y="456094"/>
            <a:ext cx="8958878" cy="74633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B94C28"/>
              </a:buClr>
              <a:buSzPts val="3800"/>
              <a:buFont typeface="Poppins"/>
              <a:buNone/>
            </a:pPr>
            <a:r>
              <a:rPr lang="en-US" sz="3800" b="1" i="0" u="none" strike="noStrike" cap="none">
                <a:solidFill>
                  <a:srgbClr val="B94C28"/>
                </a:solidFill>
                <a:latin typeface="Poppins"/>
                <a:ea typeface="Poppins"/>
                <a:cs typeface="Poppins"/>
                <a:sym typeface="Poppins"/>
              </a:rPr>
              <a:t>Green Isle of Wight</a:t>
            </a:r>
            <a:endParaRPr sz="3800" b="0" i="0" u="none" strike="noStrike" cap="none">
              <a:solidFill>
                <a:schemeClr val="dk1"/>
              </a:solidFill>
              <a:latin typeface="Poppins"/>
              <a:ea typeface="Poppins"/>
              <a:cs typeface="Poppins"/>
              <a:sym typeface="Poppins"/>
            </a:endParaRPr>
          </a:p>
        </p:txBody>
      </p:sp>
      <p:sp>
        <p:nvSpPr>
          <p:cNvPr id="50" name="Google Shape;50;p4"/>
          <p:cNvSpPr/>
          <p:nvPr/>
        </p:nvSpPr>
        <p:spPr>
          <a:xfrm>
            <a:off x="782207" y="1219016"/>
            <a:ext cx="8958878" cy="24878"/>
          </a:xfrm>
          <a:prstGeom prst="rect">
            <a:avLst/>
          </a:prstGeom>
          <a:solidFill>
            <a:srgbClr val="E8E1DD"/>
          </a:solidFill>
          <a:ln w="12700" cap="flat" cmpd="sng">
            <a:solidFill>
              <a:srgbClr val="E8E1D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51" name="Google Shape;51;p4"/>
          <p:cNvSpPr/>
          <p:nvPr/>
        </p:nvSpPr>
        <p:spPr>
          <a:xfrm>
            <a:off x="931310" y="1824762"/>
            <a:ext cx="4006449" cy="3814222"/>
          </a:xfrm>
          <a:prstGeom prst="roundRect">
            <a:avLst>
              <a:gd name="adj" fmla="val 16667"/>
            </a:avLst>
          </a:prstGeom>
          <a:solidFill>
            <a:srgbClr val="FFFFFF"/>
          </a:solidFill>
          <a:ln w="12700" cap="flat" cmpd="sng">
            <a:solidFill>
              <a:srgbClr val="D9D2CF"/>
            </a:solidFill>
            <a:prstDash val="solid"/>
            <a:round/>
            <a:headEnd type="none" w="sm" len="sm"/>
            <a:tailEnd type="none" w="sm" len="sm"/>
          </a:ln>
          <a:effectLst>
            <a:outerShdw blurRad="50800" dist="25400" dir="2700000" algn="bl" rotWithShape="0">
              <a:srgbClr val="000000">
                <a:alpha val="13333"/>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52" name="Google Shape;52;p4"/>
          <p:cNvSpPr/>
          <p:nvPr/>
        </p:nvSpPr>
        <p:spPr>
          <a:xfrm>
            <a:off x="1180064" y="3429000"/>
            <a:ext cx="3506236" cy="132668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2A2A2A"/>
              </a:buClr>
              <a:buSzPts val="1600"/>
              <a:buFont typeface="Poppins"/>
              <a:buNone/>
            </a:pPr>
            <a:r>
              <a:rPr lang="en-US" sz="1600" b="0" i="0" u="none" strike="noStrike" cap="none" dirty="0">
                <a:solidFill>
                  <a:srgbClr val="2A2A2A"/>
                </a:solidFill>
                <a:latin typeface="Poppins"/>
                <a:ea typeface="Poppins"/>
                <a:cs typeface="Poppins"/>
                <a:sym typeface="Poppins"/>
              </a:rPr>
              <a:t>A community interest company working for a greener, fairer Isle of Wight.</a:t>
            </a:r>
            <a:endParaRPr sz="1600" b="0" i="0" u="none" strike="noStrike" cap="none" dirty="0">
              <a:solidFill>
                <a:schemeClr val="dk1"/>
              </a:solidFill>
              <a:latin typeface="Poppins"/>
              <a:ea typeface="Poppins"/>
              <a:cs typeface="Poppins"/>
              <a:sym typeface="Poppins"/>
            </a:endParaRPr>
          </a:p>
        </p:txBody>
      </p:sp>
      <p:sp>
        <p:nvSpPr>
          <p:cNvPr id="53" name="Google Shape;53;p4"/>
          <p:cNvSpPr/>
          <p:nvPr/>
        </p:nvSpPr>
        <p:spPr>
          <a:xfrm>
            <a:off x="5261646" y="1825568"/>
            <a:ext cx="4985893" cy="3814222"/>
          </a:xfrm>
          <a:prstGeom prst="roundRect">
            <a:avLst>
              <a:gd name="adj" fmla="val 16667"/>
            </a:avLst>
          </a:prstGeom>
          <a:solidFill>
            <a:srgbClr val="FFFFFF"/>
          </a:solidFill>
          <a:ln w="12700" cap="flat" cmpd="sng">
            <a:solidFill>
              <a:srgbClr val="D9D2CF"/>
            </a:solidFill>
            <a:prstDash val="solid"/>
            <a:round/>
            <a:headEnd type="none" w="sm" len="sm"/>
            <a:tailEnd type="none" w="sm" len="sm"/>
          </a:ln>
          <a:effectLst>
            <a:outerShdw blurRad="50800" dist="25400" dir="2700000" algn="bl" rotWithShape="0">
              <a:srgbClr val="000000">
                <a:alpha val="13333"/>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54" name="Google Shape;54;p4"/>
          <p:cNvSpPr/>
          <p:nvPr/>
        </p:nvSpPr>
        <p:spPr>
          <a:xfrm>
            <a:off x="5439032" y="2157293"/>
            <a:ext cx="4718027" cy="41458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B94C28"/>
              </a:buClr>
              <a:buSzPts val="2000"/>
              <a:buFont typeface="Poppins"/>
              <a:buNone/>
            </a:pPr>
            <a:r>
              <a:rPr lang="en-US" sz="2000" b="1" i="0" u="none" strike="noStrike" cap="none" dirty="0">
                <a:solidFill>
                  <a:srgbClr val="B94C28"/>
                </a:solidFill>
                <a:latin typeface="Poppins"/>
                <a:ea typeface="Poppins"/>
                <a:cs typeface="Poppins"/>
                <a:sym typeface="Poppins"/>
              </a:rPr>
              <a:t>What we do</a:t>
            </a:r>
            <a:endParaRPr sz="2000" b="0" i="0" u="none" strike="noStrike" cap="none" dirty="0">
              <a:solidFill>
                <a:schemeClr val="dk1"/>
              </a:solidFill>
              <a:latin typeface="Poppins"/>
              <a:ea typeface="Poppins"/>
              <a:cs typeface="Poppins"/>
              <a:sym typeface="Poppins"/>
            </a:endParaRPr>
          </a:p>
        </p:txBody>
      </p:sp>
      <p:sp>
        <p:nvSpPr>
          <p:cNvPr id="55" name="Google Shape;55;p4"/>
          <p:cNvSpPr/>
          <p:nvPr/>
        </p:nvSpPr>
        <p:spPr>
          <a:xfrm>
            <a:off x="5439032" y="2653939"/>
            <a:ext cx="4718027" cy="2321700"/>
          </a:xfrm>
          <a:prstGeom prst="rect">
            <a:avLst/>
          </a:prstGeom>
          <a:noFill/>
          <a:ln>
            <a:noFill/>
          </a:ln>
        </p:spPr>
        <p:txBody>
          <a:bodyPr spcFirstLastPara="1" wrap="square" lIns="91425" tIns="45700" rIns="91425" bIns="45700" anchor="t" anchorCtr="0">
            <a:noAutofit/>
          </a:bodyPr>
          <a:lstStyle/>
          <a:p>
            <a:pPr marL="279400" marR="0" lvl="0" indent="-279400" algn="l" rtl="0">
              <a:lnSpc>
                <a:spcPct val="100000"/>
              </a:lnSpc>
              <a:spcBef>
                <a:spcPts val="0"/>
              </a:spcBef>
              <a:spcAft>
                <a:spcPts val="0"/>
              </a:spcAft>
              <a:buClr>
                <a:srgbClr val="2A2A2A"/>
              </a:buClr>
              <a:buSzPts val="1800"/>
              <a:buFont typeface="Poppins"/>
              <a:buChar char="•"/>
            </a:pPr>
            <a:r>
              <a:rPr lang="en-US" sz="1800" b="0" i="0" u="none" strike="noStrike" cap="none" dirty="0">
                <a:solidFill>
                  <a:srgbClr val="2A2A2A"/>
                </a:solidFill>
                <a:latin typeface="Poppins"/>
                <a:ea typeface="Poppins"/>
                <a:cs typeface="Poppins"/>
                <a:sym typeface="Poppins"/>
              </a:rPr>
              <a:t>Run local projects that cut carbon and improve daily life.</a:t>
            </a:r>
            <a:endParaRPr sz="1800" b="0" i="0" u="none" strike="noStrike" cap="none" dirty="0">
              <a:solidFill>
                <a:schemeClr val="dk1"/>
              </a:solidFill>
              <a:latin typeface="Poppins"/>
              <a:ea typeface="Poppins"/>
              <a:cs typeface="Poppins"/>
              <a:sym typeface="Poppins"/>
            </a:endParaRPr>
          </a:p>
          <a:p>
            <a:pPr marL="279400" marR="0" lvl="0" indent="-279400" algn="l" rtl="0">
              <a:lnSpc>
                <a:spcPct val="100000"/>
              </a:lnSpc>
              <a:spcBef>
                <a:spcPts val="0"/>
              </a:spcBef>
              <a:spcAft>
                <a:spcPts val="0"/>
              </a:spcAft>
              <a:buClr>
                <a:srgbClr val="2A2A2A"/>
              </a:buClr>
              <a:buSzPts val="1800"/>
              <a:buFont typeface="Poppins"/>
              <a:buChar char="•"/>
            </a:pPr>
            <a:r>
              <a:rPr lang="en-US" sz="1800" b="0" i="0" u="none" strike="noStrike" cap="none" dirty="0">
                <a:solidFill>
                  <a:srgbClr val="2A2A2A"/>
                </a:solidFill>
                <a:latin typeface="Poppins"/>
                <a:ea typeface="Poppins"/>
                <a:cs typeface="Poppins"/>
                <a:sym typeface="Poppins"/>
              </a:rPr>
              <a:t>Work with communities to design practical, affordable solutions.</a:t>
            </a:r>
            <a:endParaRPr sz="1800" b="0" i="0" u="none" strike="noStrike" cap="none" dirty="0">
              <a:solidFill>
                <a:schemeClr val="dk1"/>
              </a:solidFill>
              <a:latin typeface="Poppins"/>
              <a:ea typeface="Poppins"/>
              <a:cs typeface="Poppins"/>
              <a:sym typeface="Poppins"/>
            </a:endParaRPr>
          </a:p>
          <a:p>
            <a:pPr marL="279400" marR="0" lvl="0" indent="-279400" algn="l" rtl="0">
              <a:lnSpc>
                <a:spcPct val="100000"/>
              </a:lnSpc>
              <a:spcBef>
                <a:spcPts val="0"/>
              </a:spcBef>
              <a:spcAft>
                <a:spcPts val="0"/>
              </a:spcAft>
              <a:buClr>
                <a:srgbClr val="2A2A2A"/>
              </a:buClr>
              <a:buSzPts val="1800"/>
              <a:buFont typeface="Poppins"/>
              <a:buChar char="•"/>
            </a:pPr>
            <a:r>
              <a:rPr lang="en-US" sz="1800" b="0" i="0" u="none" strike="noStrike" cap="none" dirty="0">
                <a:solidFill>
                  <a:srgbClr val="2A2A2A"/>
                </a:solidFill>
                <a:latin typeface="Poppins"/>
                <a:ea typeface="Poppins"/>
                <a:cs typeface="Poppins"/>
                <a:sym typeface="Poppins"/>
              </a:rPr>
              <a:t>Help people access advice, support, and trusted partners.</a:t>
            </a:r>
            <a:endParaRPr sz="1800" b="0" i="0" u="none" strike="noStrike" cap="none" dirty="0">
              <a:solidFill>
                <a:schemeClr val="dk1"/>
              </a:solidFill>
              <a:latin typeface="Poppins"/>
              <a:ea typeface="Poppins"/>
              <a:cs typeface="Poppins"/>
              <a:sym typeface="Poppins"/>
            </a:endParaRPr>
          </a:p>
        </p:txBody>
      </p:sp>
      <p:pic>
        <p:nvPicPr>
          <p:cNvPr id="56" name="Google Shape;56;p4" descr="A green and black logo&#10;&#10;AI-generated content may be incorrect."/>
          <p:cNvPicPr preferRelativeResize="0"/>
          <p:nvPr/>
        </p:nvPicPr>
        <p:blipFill rotWithShape="1">
          <a:blip r:embed="rId4">
            <a:alphaModFix/>
          </a:blip>
          <a:srcRect/>
          <a:stretch/>
        </p:blipFill>
        <p:spPr>
          <a:xfrm>
            <a:off x="2151955" y="1764475"/>
            <a:ext cx="1562454" cy="156245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8"/>
        <p:cNvGrpSpPr/>
        <p:nvPr/>
      </p:nvGrpSpPr>
      <p:grpSpPr>
        <a:xfrm>
          <a:off x="0" y="0"/>
          <a:ext cx="0" cy="0"/>
          <a:chOff x="0" y="0"/>
          <a:chExt cx="0" cy="0"/>
        </a:xfrm>
      </p:grpSpPr>
      <p:pic>
        <p:nvPicPr>
          <p:cNvPr id="79" name="Google Shape;79;p6" descr="/mnt/data/pt_assets/image4.png"/>
          <p:cNvPicPr preferRelativeResize="0"/>
          <p:nvPr/>
        </p:nvPicPr>
        <p:blipFill rotWithShape="1">
          <a:blip r:embed="rId3">
            <a:alphaModFix/>
          </a:blip>
          <a:srcRect/>
          <a:stretch/>
        </p:blipFill>
        <p:spPr>
          <a:xfrm>
            <a:off x="9949673" y="290242"/>
            <a:ext cx="1616561" cy="373168"/>
          </a:xfrm>
          <a:prstGeom prst="rect">
            <a:avLst/>
          </a:prstGeom>
          <a:noFill/>
          <a:ln>
            <a:noFill/>
          </a:ln>
        </p:spPr>
      </p:pic>
      <p:sp>
        <p:nvSpPr>
          <p:cNvPr id="80" name="Google Shape;80;p6"/>
          <p:cNvSpPr/>
          <p:nvPr/>
        </p:nvSpPr>
        <p:spPr>
          <a:xfrm>
            <a:off x="782207" y="456094"/>
            <a:ext cx="8958878" cy="74633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B94C28"/>
              </a:buClr>
              <a:buSzPts val="3800"/>
              <a:buFont typeface="Poppins"/>
              <a:buNone/>
            </a:pPr>
            <a:r>
              <a:rPr lang="en-US" sz="3800" b="1" i="0" u="none" strike="noStrike" cap="none">
                <a:solidFill>
                  <a:srgbClr val="B94C28"/>
                </a:solidFill>
                <a:latin typeface="Poppins"/>
                <a:ea typeface="Poppins"/>
                <a:cs typeface="Poppins"/>
                <a:sym typeface="Poppins"/>
              </a:rPr>
              <a:t>Our mission</a:t>
            </a:r>
            <a:endParaRPr sz="3800" b="0" i="0" u="none" strike="noStrike" cap="none">
              <a:solidFill>
                <a:schemeClr val="dk1"/>
              </a:solidFill>
              <a:latin typeface="Poppins"/>
              <a:ea typeface="Poppins"/>
              <a:cs typeface="Poppins"/>
              <a:sym typeface="Poppins"/>
            </a:endParaRPr>
          </a:p>
        </p:txBody>
      </p:sp>
      <p:sp>
        <p:nvSpPr>
          <p:cNvPr id="81" name="Google Shape;81;p6"/>
          <p:cNvSpPr/>
          <p:nvPr/>
        </p:nvSpPr>
        <p:spPr>
          <a:xfrm>
            <a:off x="782207" y="1219016"/>
            <a:ext cx="8958878" cy="24878"/>
          </a:xfrm>
          <a:prstGeom prst="rect">
            <a:avLst/>
          </a:prstGeom>
          <a:solidFill>
            <a:srgbClr val="E8E1DD"/>
          </a:solidFill>
          <a:ln w="12700" cap="flat" cmpd="sng">
            <a:solidFill>
              <a:srgbClr val="E8E1D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82" name="Google Shape;82;p6"/>
          <p:cNvSpPr/>
          <p:nvPr/>
        </p:nvSpPr>
        <p:spPr>
          <a:xfrm>
            <a:off x="782207" y="1824377"/>
            <a:ext cx="3299175" cy="3731681"/>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pic>
        <p:nvPicPr>
          <p:cNvPr id="83" name="Google Shape;83;p6" descr="/mnt/data/pt_assets/image13.png"/>
          <p:cNvPicPr preferRelativeResize="0"/>
          <p:nvPr/>
        </p:nvPicPr>
        <p:blipFill rotWithShape="1">
          <a:blip r:embed="rId4">
            <a:alphaModFix/>
          </a:blip>
          <a:srcRect/>
          <a:stretch/>
        </p:blipFill>
        <p:spPr>
          <a:xfrm>
            <a:off x="1147237" y="2114619"/>
            <a:ext cx="573618" cy="456094"/>
          </a:xfrm>
          <a:prstGeom prst="rect">
            <a:avLst/>
          </a:prstGeom>
          <a:noFill/>
          <a:ln>
            <a:noFill/>
          </a:ln>
        </p:spPr>
      </p:pic>
      <p:sp>
        <p:nvSpPr>
          <p:cNvPr id="84" name="Google Shape;84;p6"/>
          <p:cNvSpPr/>
          <p:nvPr/>
        </p:nvSpPr>
        <p:spPr>
          <a:xfrm>
            <a:off x="1877297" y="2073156"/>
            <a:ext cx="1943350" cy="37316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B0D0D"/>
              </a:buClr>
              <a:buSzPts val="1800"/>
              <a:buFont typeface="Poppins"/>
              <a:buNone/>
            </a:pPr>
            <a:r>
              <a:rPr lang="en-US" sz="1800" b="1" i="0" u="none" strike="noStrike" cap="none">
                <a:solidFill>
                  <a:srgbClr val="2B0D0D"/>
                </a:solidFill>
                <a:latin typeface="Poppins"/>
                <a:ea typeface="Poppins"/>
                <a:cs typeface="Poppins"/>
                <a:sym typeface="Poppins"/>
              </a:rPr>
              <a:t>Lower bills over time</a:t>
            </a:r>
            <a:endParaRPr sz="1800" b="0" i="0" u="none" strike="noStrike" cap="none">
              <a:solidFill>
                <a:schemeClr val="dk1"/>
              </a:solidFill>
              <a:latin typeface="Poppins"/>
              <a:ea typeface="Poppins"/>
              <a:cs typeface="Poppins"/>
              <a:sym typeface="Poppins"/>
            </a:endParaRPr>
          </a:p>
        </p:txBody>
      </p:sp>
      <p:sp>
        <p:nvSpPr>
          <p:cNvPr id="85" name="Google Shape;85;p6"/>
          <p:cNvSpPr/>
          <p:nvPr/>
        </p:nvSpPr>
        <p:spPr>
          <a:xfrm>
            <a:off x="1147237" y="2612177"/>
            <a:ext cx="2569115" cy="273656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22222"/>
              </a:buClr>
              <a:buSzPts val="1400"/>
              <a:buFont typeface="Poppins"/>
              <a:buNone/>
            </a:pPr>
            <a:r>
              <a:rPr lang="en-US" sz="1400" b="0" i="0" u="none" strike="noStrike" cap="none">
                <a:solidFill>
                  <a:srgbClr val="222222"/>
                </a:solidFill>
                <a:latin typeface="Poppins"/>
                <a:ea typeface="Poppins"/>
                <a:cs typeface="Poppins"/>
                <a:sym typeface="Poppins"/>
              </a:rPr>
              <a:t>Make it easier for households to save money on electricity — especially those who need it most.</a:t>
            </a:r>
            <a:endParaRPr sz="1400" b="0" i="0" u="none" strike="noStrike" cap="none">
              <a:solidFill>
                <a:schemeClr val="dk1"/>
              </a:solidFill>
              <a:latin typeface="Poppins"/>
              <a:ea typeface="Poppins"/>
              <a:cs typeface="Poppins"/>
              <a:sym typeface="Poppins"/>
            </a:endParaRPr>
          </a:p>
        </p:txBody>
      </p:sp>
      <p:sp>
        <p:nvSpPr>
          <p:cNvPr id="86" name="Google Shape;86;p6"/>
          <p:cNvSpPr/>
          <p:nvPr/>
        </p:nvSpPr>
        <p:spPr>
          <a:xfrm>
            <a:off x="4446412" y="1824377"/>
            <a:ext cx="3299175" cy="3731681"/>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pic>
        <p:nvPicPr>
          <p:cNvPr id="87" name="Google Shape;87;p6" descr="/mnt/data/pt_assets/image11.png"/>
          <p:cNvPicPr preferRelativeResize="0"/>
          <p:nvPr/>
        </p:nvPicPr>
        <p:blipFill rotWithShape="1">
          <a:blip r:embed="rId5">
            <a:alphaModFix/>
          </a:blip>
          <a:srcRect/>
          <a:stretch/>
        </p:blipFill>
        <p:spPr>
          <a:xfrm>
            <a:off x="4811442" y="2114619"/>
            <a:ext cx="573618" cy="456094"/>
          </a:xfrm>
          <a:prstGeom prst="rect">
            <a:avLst/>
          </a:prstGeom>
          <a:noFill/>
          <a:ln>
            <a:noFill/>
          </a:ln>
        </p:spPr>
      </p:pic>
      <p:sp>
        <p:nvSpPr>
          <p:cNvPr id="88" name="Google Shape;88;p6"/>
          <p:cNvSpPr/>
          <p:nvPr/>
        </p:nvSpPr>
        <p:spPr>
          <a:xfrm>
            <a:off x="5541502" y="2073156"/>
            <a:ext cx="1943350" cy="37316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B0D0D"/>
              </a:buClr>
              <a:buSzPts val="1800"/>
              <a:buFont typeface="Poppins"/>
              <a:buNone/>
            </a:pPr>
            <a:r>
              <a:rPr lang="en-US" sz="1800" b="1" i="0" u="none" strike="noStrike" cap="none">
                <a:solidFill>
                  <a:srgbClr val="2B0D0D"/>
                </a:solidFill>
                <a:latin typeface="Poppins"/>
                <a:ea typeface="Poppins"/>
                <a:cs typeface="Poppins"/>
                <a:sym typeface="Poppins"/>
              </a:rPr>
              <a:t>Local energy, used locally</a:t>
            </a:r>
            <a:endParaRPr sz="1800" b="0" i="0" u="none" strike="noStrike" cap="none">
              <a:solidFill>
                <a:schemeClr val="dk1"/>
              </a:solidFill>
              <a:latin typeface="Poppins"/>
              <a:ea typeface="Poppins"/>
              <a:cs typeface="Poppins"/>
              <a:sym typeface="Poppins"/>
            </a:endParaRPr>
          </a:p>
        </p:txBody>
      </p:sp>
      <p:sp>
        <p:nvSpPr>
          <p:cNvPr id="89" name="Google Shape;89;p6"/>
          <p:cNvSpPr/>
          <p:nvPr/>
        </p:nvSpPr>
        <p:spPr>
          <a:xfrm>
            <a:off x="4811442" y="2612177"/>
            <a:ext cx="2569115" cy="273656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22222"/>
              </a:buClr>
              <a:buSzPts val="1400"/>
              <a:buFont typeface="Poppins"/>
              <a:buNone/>
            </a:pPr>
            <a:r>
              <a:rPr lang="en-US" sz="1400" b="0" i="0" u="none" strike="noStrike" cap="none">
                <a:solidFill>
                  <a:srgbClr val="222222"/>
                </a:solidFill>
                <a:latin typeface="Poppins"/>
                <a:ea typeface="Poppins"/>
                <a:cs typeface="Poppins"/>
                <a:sym typeface="Poppins"/>
              </a:rPr>
              <a:t>Keep more of the Island’s clean energy on the Island — storing it when there’s extra, using it later.</a:t>
            </a:r>
            <a:endParaRPr sz="1400" b="0" i="0" u="none" strike="noStrike" cap="none">
              <a:solidFill>
                <a:schemeClr val="dk1"/>
              </a:solidFill>
              <a:latin typeface="Poppins"/>
              <a:ea typeface="Poppins"/>
              <a:cs typeface="Poppins"/>
              <a:sym typeface="Poppins"/>
            </a:endParaRPr>
          </a:p>
        </p:txBody>
      </p:sp>
      <p:sp>
        <p:nvSpPr>
          <p:cNvPr id="90" name="Google Shape;90;p6"/>
          <p:cNvSpPr/>
          <p:nvPr/>
        </p:nvSpPr>
        <p:spPr>
          <a:xfrm>
            <a:off x="8110618" y="1824377"/>
            <a:ext cx="3299175" cy="3731681"/>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pic>
        <p:nvPicPr>
          <p:cNvPr id="91" name="Google Shape;91;p6" descr="/mnt/data/pt_assets/image15.png"/>
          <p:cNvPicPr preferRelativeResize="0"/>
          <p:nvPr/>
        </p:nvPicPr>
        <p:blipFill rotWithShape="1">
          <a:blip r:embed="rId6">
            <a:alphaModFix/>
          </a:blip>
          <a:srcRect/>
          <a:stretch/>
        </p:blipFill>
        <p:spPr>
          <a:xfrm>
            <a:off x="8475648" y="2114619"/>
            <a:ext cx="573618" cy="456094"/>
          </a:xfrm>
          <a:prstGeom prst="rect">
            <a:avLst/>
          </a:prstGeom>
          <a:noFill/>
          <a:ln>
            <a:noFill/>
          </a:ln>
        </p:spPr>
      </p:pic>
      <p:sp>
        <p:nvSpPr>
          <p:cNvPr id="92" name="Google Shape;92;p6"/>
          <p:cNvSpPr/>
          <p:nvPr/>
        </p:nvSpPr>
        <p:spPr>
          <a:xfrm>
            <a:off x="9205707" y="2073156"/>
            <a:ext cx="1943350" cy="37316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B0D0D"/>
              </a:buClr>
              <a:buSzPts val="1800"/>
              <a:buFont typeface="Poppins"/>
              <a:buNone/>
            </a:pPr>
            <a:r>
              <a:rPr lang="en-US" sz="1800" b="1" i="0" u="none" strike="noStrike" cap="none">
                <a:solidFill>
                  <a:srgbClr val="2B0D0D"/>
                </a:solidFill>
                <a:latin typeface="Poppins"/>
                <a:ea typeface="Poppins"/>
                <a:cs typeface="Poppins"/>
                <a:sym typeface="Poppins"/>
              </a:rPr>
              <a:t>A fairer transition</a:t>
            </a:r>
            <a:endParaRPr sz="1800" b="0" i="0" u="none" strike="noStrike" cap="none">
              <a:solidFill>
                <a:schemeClr val="dk1"/>
              </a:solidFill>
              <a:latin typeface="Poppins"/>
              <a:ea typeface="Poppins"/>
              <a:cs typeface="Poppins"/>
              <a:sym typeface="Poppins"/>
            </a:endParaRPr>
          </a:p>
        </p:txBody>
      </p:sp>
      <p:sp>
        <p:nvSpPr>
          <p:cNvPr id="93" name="Google Shape;93;p6"/>
          <p:cNvSpPr/>
          <p:nvPr/>
        </p:nvSpPr>
        <p:spPr>
          <a:xfrm>
            <a:off x="8475648" y="2612177"/>
            <a:ext cx="2569115" cy="273656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22222"/>
              </a:buClr>
              <a:buSzPts val="1400"/>
              <a:buFont typeface="Poppins"/>
              <a:buNone/>
            </a:pPr>
            <a:r>
              <a:rPr lang="en-US" sz="1400" b="0" i="0" u="none" strike="noStrike" cap="none">
                <a:solidFill>
                  <a:srgbClr val="222222"/>
                </a:solidFill>
                <a:latin typeface="Poppins"/>
                <a:ea typeface="Poppins"/>
                <a:cs typeface="Poppins"/>
                <a:sym typeface="Poppins"/>
              </a:rPr>
              <a:t>Community ownership and shared benefits — not just for people who can afford new tech.</a:t>
            </a:r>
            <a:endParaRPr sz="1400" b="0" i="0" u="none" strike="noStrike" cap="none">
              <a:solidFill>
                <a:schemeClr val="dk1"/>
              </a:solidFill>
              <a:latin typeface="Poppins"/>
              <a:ea typeface="Poppins"/>
              <a:cs typeface="Poppins"/>
              <a:sym typeface="Poppins"/>
            </a:endParaRPr>
          </a:p>
        </p:txBody>
      </p:sp>
      <p:sp>
        <p:nvSpPr>
          <p:cNvPr id="94" name="Google Shape;94;p6"/>
          <p:cNvSpPr/>
          <p:nvPr/>
        </p:nvSpPr>
        <p:spPr>
          <a:xfrm>
            <a:off x="782207" y="5763374"/>
            <a:ext cx="10627586" cy="414631"/>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555555"/>
              </a:buClr>
              <a:buSzPts val="1800"/>
              <a:buFont typeface="Poppins"/>
              <a:buNone/>
            </a:pPr>
            <a:r>
              <a:rPr lang="en-US" sz="1800" b="0" i="0" u="none" strike="noStrike" cap="none">
                <a:solidFill>
                  <a:srgbClr val="555555"/>
                </a:solidFill>
                <a:latin typeface="Poppins"/>
                <a:ea typeface="Poppins"/>
                <a:cs typeface="Poppins"/>
                <a:sym typeface="Poppins"/>
              </a:rPr>
              <a:t>A “fair” energy transition for the Isle of Wight</a:t>
            </a:r>
            <a:endParaRPr sz="1800" b="0" i="0" u="none" strike="noStrike" cap="none">
              <a:solidFill>
                <a:schemeClr val="dk1"/>
              </a:solidFill>
              <a:latin typeface="Poppins"/>
              <a:ea typeface="Poppins"/>
              <a:cs typeface="Poppins"/>
              <a:sym typeface="Poppin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7" descr="/mnt/data/pt_assets/power_together_bg_grad.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01" name="Google Shape;101;p7"/>
          <p:cNvSpPr/>
          <p:nvPr/>
        </p:nvSpPr>
        <p:spPr>
          <a:xfrm>
            <a:off x="0" y="0"/>
            <a:ext cx="12192000" cy="6858000"/>
          </a:xfrm>
          <a:prstGeom prst="rect">
            <a:avLst/>
          </a:prstGeom>
          <a:solidFill>
            <a:srgbClr val="000000">
              <a:alpha val="34509"/>
            </a:srgbClr>
          </a:solidFill>
          <a:ln w="12700" cap="flat" cmpd="sng">
            <a:solidFill>
              <a:srgbClr val="000000">
                <a:alpha val="0"/>
              </a:srgbClr>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02" name="Google Shape;102;p7"/>
          <p:cNvSpPr/>
          <p:nvPr/>
        </p:nvSpPr>
        <p:spPr>
          <a:xfrm>
            <a:off x="886501" y="2612177"/>
            <a:ext cx="10418997" cy="99511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5200"/>
              <a:buFont typeface="Poppins"/>
              <a:buNone/>
            </a:pPr>
            <a:r>
              <a:rPr lang="en-US" sz="5200" b="1" i="0" u="none" strike="noStrike" cap="none">
                <a:solidFill>
                  <a:srgbClr val="FFFFFF"/>
                </a:solidFill>
                <a:latin typeface="Poppins"/>
                <a:ea typeface="Poppins"/>
                <a:cs typeface="Poppins"/>
                <a:sym typeface="Poppins"/>
              </a:rPr>
              <a:t>What’s the problem?</a:t>
            </a:r>
            <a:endParaRPr sz="5200" b="0" i="0" u="none" strike="noStrike" cap="none">
              <a:solidFill>
                <a:schemeClr val="dk1"/>
              </a:solidFill>
              <a:latin typeface="Poppins"/>
              <a:ea typeface="Poppins"/>
              <a:cs typeface="Poppins"/>
              <a:sym typeface="Poppins"/>
            </a:endParaRPr>
          </a:p>
        </p:txBody>
      </p:sp>
      <p:grpSp>
        <p:nvGrpSpPr>
          <p:cNvPr id="103" name="Google Shape;103;p7"/>
          <p:cNvGrpSpPr/>
          <p:nvPr/>
        </p:nvGrpSpPr>
        <p:grpSpPr>
          <a:xfrm>
            <a:off x="-146399" y="-208393"/>
            <a:ext cx="12631197" cy="7178345"/>
            <a:chOff x="0" y="-38100"/>
            <a:chExt cx="4990103" cy="2835889"/>
          </a:xfrm>
        </p:grpSpPr>
        <p:sp>
          <p:nvSpPr>
            <p:cNvPr id="104" name="Google Shape;104;p7"/>
            <p:cNvSpPr/>
            <p:nvPr/>
          </p:nvSpPr>
          <p:spPr>
            <a:xfrm>
              <a:off x="57837" y="0"/>
              <a:ext cx="4932266" cy="2797789"/>
            </a:xfrm>
            <a:custGeom>
              <a:avLst/>
              <a:gdLst/>
              <a:ahLst/>
              <a:cxnLst/>
              <a:rect l="l" t="t" r="r" b="b"/>
              <a:pathLst>
                <a:path w="4932266" h="2797789" extrusionOk="0">
                  <a:moveTo>
                    <a:pt x="0" y="0"/>
                  </a:moveTo>
                  <a:lnTo>
                    <a:pt x="4932266" y="0"/>
                  </a:lnTo>
                  <a:lnTo>
                    <a:pt x="4932266" y="2797789"/>
                  </a:lnTo>
                  <a:lnTo>
                    <a:pt x="0" y="2797789"/>
                  </a:lnTo>
                  <a:close/>
                </a:path>
              </a:pathLst>
            </a:custGeom>
            <a:gradFill>
              <a:gsLst>
                <a:gs pos="0">
                  <a:srgbClr val="B94C28"/>
                </a:gs>
                <a:gs pos="100000">
                  <a:srgbClr val="531B1A"/>
                </a:gs>
              </a:gsLst>
              <a:lin ang="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Poppins"/>
                <a:ea typeface="Poppins"/>
                <a:cs typeface="Poppins"/>
                <a:sym typeface="Poppins"/>
              </a:endParaRPr>
            </a:p>
          </p:txBody>
        </p:sp>
        <p:sp>
          <p:nvSpPr>
            <p:cNvPr id="105" name="Google Shape;105;p7"/>
            <p:cNvSpPr txBox="1"/>
            <p:nvPr/>
          </p:nvSpPr>
          <p:spPr>
            <a:xfrm>
              <a:off x="0" y="-38100"/>
              <a:ext cx="4932266" cy="2835889"/>
            </a:xfrm>
            <a:prstGeom prst="rect">
              <a:avLst/>
            </a:prstGeom>
            <a:noFill/>
            <a:ln>
              <a:noFill/>
            </a:ln>
          </p:spPr>
          <p:txBody>
            <a:bodyPr spcFirstLastPara="1" wrap="square" lIns="33850" tIns="33850" rIns="33850" bIns="33850" anchor="ctr" anchorCtr="0">
              <a:noAutofit/>
            </a:bodyPr>
            <a:lstStyle/>
            <a:p>
              <a:pPr marL="0" marR="0" lvl="0" indent="0" algn="ctr" rtl="0">
                <a:lnSpc>
                  <a:spcPct val="147750"/>
                </a:lnSpc>
                <a:spcBef>
                  <a:spcPts val="0"/>
                </a:spcBef>
                <a:spcAft>
                  <a:spcPts val="0"/>
                </a:spcAft>
                <a:buClr>
                  <a:srgbClr val="000000"/>
                </a:buClr>
                <a:buSzPts val="1200"/>
                <a:buFont typeface="Arial"/>
                <a:buNone/>
              </a:pPr>
              <a:endParaRPr sz="1200" b="0" i="0" u="none" strike="noStrike" cap="none">
                <a:solidFill>
                  <a:schemeClr val="dk1"/>
                </a:solidFill>
                <a:latin typeface="Poppins"/>
                <a:ea typeface="Poppins"/>
                <a:cs typeface="Poppins"/>
                <a:sym typeface="Poppins"/>
              </a:endParaRPr>
            </a:p>
          </p:txBody>
        </p:sp>
      </p:grpSp>
      <p:pic>
        <p:nvPicPr>
          <p:cNvPr id="106" name="Google Shape;106;p7" descr="/mnt/data/pt_assets/image3.png"/>
          <p:cNvPicPr preferRelativeResize="0"/>
          <p:nvPr/>
        </p:nvPicPr>
        <p:blipFill rotWithShape="1">
          <a:blip r:embed="rId4">
            <a:alphaModFix/>
          </a:blip>
          <a:srcRect/>
          <a:stretch/>
        </p:blipFill>
        <p:spPr>
          <a:xfrm>
            <a:off x="9949673" y="290242"/>
            <a:ext cx="1616561" cy="373168"/>
          </a:xfrm>
          <a:prstGeom prst="rect">
            <a:avLst/>
          </a:prstGeom>
          <a:noFill/>
          <a:ln>
            <a:noFill/>
          </a:ln>
        </p:spPr>
      </p:pic>
      <p:sp>
        <p:nvSpPr>
          <p:cNvPr id="107" name="Google Shape;107;p7"/>
          <p:cNvSpPr txBox="1"/>
          <p:nvPr/>
        </p:nvSpPr>
        <p:spPr>
          <a:xfrm>
            <a:off x="832199" y="2495591"/>
            <a:ext cx="10820400" cy="1228285"/>
          </a:xfrm>
          <a:prstGeom prst="rect">
            <a:avLst/>
          </a:prstGeom>
          <a:noFill/>
          <a:ln>
            <a:noFill/>
          </a:ln>
        </p:spPr>
        <p:txBody>
          <a:bodyPr spcFirstLastPara="1" wrap="square" lIns="0" tIns="0" rIns="0" bIns="0" anchor="t" anchorCtr="0">
            <a:spAutoFit/>
          </a:bodyPr>
          <a:lstStyle/>
          <a:p>
            <a:pPr marL="0" marR="0" lvl="0" indent="0" algn="ctr" rtl="0">
              <a:lnSpc>
                <a:spcPct val="140008"/>
              </a:lnSpc>
              <a:spcBef>
                <a:spcPts val="0"/>
              </a:spcBef>
              <a:spcAft>
                <a:spcPts val="0"/>
              </a:spcAft>
              <a:buClr>
                <a:srgbClr val="000000"/>
              </a:buClr>
              <a:buSzPts val="7301"/>
              <a:buFont typeface="Arial"/>
              <a:buNone/>
            </a:pPr>
            <a:r>
              <a:rPr lang="en-US" sz="7301" b="1" i="0" u="none" strike="noStrike" cap="none">
                <a:solidFill>
                  <a:srgbClr val="FFFFFF"/>
                </a:solidFill>
                <a:latin typeface="Poppins"/>
                <a:ea typeface="Poppins"/>
                <a:cs typeface="Poppins"/>
                <a:sym typeface="Poppins"/>
              </a:rPr>
              <a:t>What’s the problem?</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8" name="Google Shape;148;p10" descr="/mnt/data/pt_assets/image4.png"/>
          <p:cNvPicPr preferRelativeResize="0"/>
          <p:nvPr/>
        </p:nvPicPr>
        <p:blipFill rotWithShape="1">
          <a:blip r:embed="rId3">
            <a:alphaModFix/>
          </a:blip>
          <a:srcRect/>
          <a:stretch/>
        </p:blipFill>
        <p:spPr>
          <a:xfrm>
            <a:off x="9949673" y="290242"/>
            <a:ext cx="1616561" cy="373168"/>
          </a:xfrm>
          <a:prstGeom prst="rect">
            <a:avLst/>
          </a:prstGeom>
          <a:noFill/>
          <a:ln>
            <a:noFill/>
          </a:ln>
        </p:spPr>
      </p:pic>
      <p:sp>
        <p:nvSpPr>
          <p:cNvPr id="149" name="Google Shape;149;p10"/>
          <p:cNvSpPr/>
          <p:nvPr/>
        </p:nvSpPr>
        <p:spPr>
          <a:xfrm>
            <a:off x="782207" y="456094"/>
            <a:ext cx="8958878" cy="74633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B94C28"/>
              </a:buClr>
              <a:buSzPts val="3800"/>
              <a:buFont typeface="Poppins"/>
              <a:buNone/>
            </a:pPr>
            <a:r>
              <a:rPr lang="en-US" sz="3800" b="1" i="0" u="none" strike="noStrike" cap="none">
                <a:solidFill>
                  <a:srgbClr val="B94C28"/>
                </a:solidFill>
                <a:latin typeface="Poppins"/>
                <a:ea typeface="Poppins"/>
                <a:cs typeface="Poppins"/>
                <a:sym typeface="Poppins"/>
              </a:rPr>
              <a:t>Grid capacity: a quick view</a:t>
            </a:r>
            <a:endParaRPr sz="3800" b="0" i="0" u="none" strike="noStrike" cap="none">
              <a:solidFill>
                <a:schemeClr val="dk1"/>
              </a:solidFill>
              <a:latin typeface="Poppins"/>
              <a:ea typeface="Poppins"/>
              <a:cs typeface="Poppins"/>
              <a:sym typeface="Poppins"/>
            </a:endParaRPr>
          </a:p>
        </p:txBody>
      </p:sp>
      <p:sp>
        <p:nvSpPr>
          <p:cNvPr id="150" name="Google Shape;150;p10"/>
          <p:cNvSpPr/>
          <p:nvPr/>
        </p:nvSpPr>
        <p:spPr>
          <a:xfrm>
            <a:off x="782207" y="1219016"/>
            <a:ext cx="8958878" cy="24878"/>
          </a:xfrm>
          <a:prstGeom prst="rect">
            <a:avLst/>
          </a:prstGeom>
          <a:solidFill>
            <a:srgbClr val="E8E1DD"/>
          </a:solidFill>
          <a:ln w="12700" cap="flat" cmpd="sng">
            <a:solidFill>
              <a:srgbClr val="E8E1D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51" name="Google Shape;151;p10"/>
          <p:cNvSpPr/>
          <p:nvPr/>
        </p:nvSpPr>
        <p:spPr>
          <a:xfrm>
            <a:off x="938648" y="1617062"/>
            <a:ext cx="10314703" cy="4851185"/>
          </a:xfrm>
          <a:prstGeom prst="roundRect">
            <a:avLst>
              <a:gd name="adj" fmla="val 6469"/>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1372"/>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pic>
        <p:nvPicPr>
          <p:cNvPr id="152" name="Google Shape;152;p10" descr="/mnt/data/pt_assets/ssn_map_image.png"/>
          <p:cNvPicPr preferRelativeResize="0"/>
          <p:nvPr/>
        </p:nvPicPr>
        <p:blipFill rotWithShape="1">
          <a:blip r:embed="rId4">
            <a:alphaModFix/>
          </a:blip>
          <a:srcRect/>
          <a:stretch/>
        </p:blipFill>
        <p:spPr>
          <a:xfrm>
            <a:off x="1217015" y="1922229"/>
            <a:ext cx="9757968" cy="4247483"/>
          </a:xfrm>
          <a:prstGeom prst="rect">
            <a:avLst/>
          </a:prstGeom>
          <a:noFill/>
          <a:ln>
            <a:noFill/>
          </a:ln>
        </p:spPr>
      </p:pic>
      <p:sp>
        <p:nvSpPr>
          <p:cNvPr id="153" name="Google Shape;153;p10"/>
          <p:cNvSpPr/>
          <p:nvPr/>
        </p:nvSpPr>
        <p:spPr>
          <a:xfrm>
            <a:off x="2024939" y="6169712"/>
            <a:ext cx="7369433" cy="223901"/>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55555"/>
              </a:buClr>
              <a:buSzPts val="1100"/>
              <a:buFont typeface="Poppins"/>
              <a:buNone/>
            </a:pPr>
            <a:r>
              <a:rPr lang="en-US" sz="1100" b="0" i="0" u="none" strike="noStrike" cap="none">
                <a:solidFill>
                  <a:srgbClr val="555555"/>
                </a:solidFill>
                <a:latin typeface="Poppins"/>
                <a:ea typeface="Poppins"/>
                <a:cs typeface="Poppins"/>
                <a:sym typeface="Poppins"/>
              </a:rPr>
              <a:t>Source: SSEN “Generation Availability / Network Capacity” map (screenshot)</a:t>
            </a:r>
            <a:endParaRPr sz="1100" b="0" i="0" u="none" strike="noStrike" cap="none">
              <a:solidFill>
                <a:schemeClr val="dk1"/>
              </a:solidFill>
              <a:latin typeface="Poppins"/>
              <a:ea typeface="Poppins"/>
              <a:cs typeface="Poppins"/>
              <a:sym typeface="Poppins"/>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1200000"/>
    </mc:Choice>
    <mc:Fallback xmlns="">
      <p:transition spd="slow" advClick="0" advTm="120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11" descr="/mnt/data/pt_assets/image4.png"/>
          <p:cNvPicPr preferRelativeResize="0"/>
          <p:nvPr/>
        </p:nvPicPr>
        <p:blipFill rotWithShape="1">
          <a:blip r:embed="rId3">
            <a:alphaModFix/>
          </a:blip>
          <a:srcRect/>
          <a:stretch/>
        </p:blipFill>
        <p:spPr>
          <a:xfrm>
            <a:off x="9949673" y="290242"/>
            <a:ext cx="1616561" cy="373168"/>
          </a:xfrm>
          <a:prstGeom prst="rect">
            <a:avLst/>
          </a:prstGeom>
          <a:noFill/>
          <a:ln>
            <a:noFill/>
          </a:ln>
        </p:spPr>
      </p:pic>
      <p:sp>
        <p:nvSpPr>
          <p:cNvPr id="160" name="Google Shape;160;p11"/>
          <p:cNvSpPr/>
          <p:nvPr/>
        </p:nvSpPr>
        <p:spPr>
          <a:xfrm>
            <a:off x="782207" y="456094"/>
            <a:ext cx="8958878" cy="74633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B94C28"/>
              </a:buClr>
              <a:buSzPts val="3800"/>
              <a:buFont typeface="Poppins"/>
              <a:buNone/>
            </a:pPr>
            <a:r>
              <a:rPr lang="en-US" sz="3800" b="1" i="0" u="none" strike="noStrike" cap="none">
                <a:solidFill>
                  <a:srgbClr val="B94C28"/>
                </a:solidFill>
                <a:latin typeface="Poppins"/>
                <a:ea typeface="Poppins"/>
                <a:cs typeface="Poppins"/>
                <a:sym typeface="Poppins"/>
              </a:rPr>
              <a:t>Fuel poverty: a quick snapshot</a:t>
            </a:r>
            <a:endParaRPr sz="3800" b="0" i="0" u="none" strike="noStrike" cap="none">
              <a:solidFill>
                <a:schemeClr val="dk1"/>
              </a:solidFill>
              <a:latin typeface="Poppins"/>
              <a:ea typeface="Poppins"/>
              <a:cs typeface="Poppins"/>
              <a:sym typeface="Poppins"/>
            </a:endParaRPr>
          </a:p>
        </p:txBody>
      </p:sp>
      <p:sp>
        <p:nvSpPr>
          <p:cNvPr id="161" name="Google Shape;161;p11"/>
          <p:cNvSpPr/>
          <p:nvPr/>
        </p:nvSpPr>
        <p:spPr>
          <a:xfrm>
            <a:off x="782207" y="1219016"/>
            <a:ext cx="8958878" cy="24878"/>
          </a:xfrm>
          <a:prstGeom prst="rect">
            <a:avLst/>
          </a:prstGeom>
          <a:solidFill>
            <a:srgbClr val="E8E1DD"/>
          </a:solidFill>
          <a:ln w="12700" cap="flat" cmpd="sng">
            <a:solidFill>
              <a:srgbClr val="E8E1D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62" name="Google Shape;162;p11"/>
          <p:cNvSpPr/>
          <p:nvPr/>
        </p:nvSpPr>
        <p:spPr>
          <a:xfrm>
            <a:off x="938648" y="1782914"/>
            <a:ext cx="5053057" cy="3482902"/>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pic>
        <p:nvPicPr>
          <p:cNvPr id="163" name="Google Shape;163;p11" descr="/mnt/data/pt_assets/image21.png"/>
          <p:cNvPicPr preferRelativeResize="0"/>
          <p:nvPr/>
        </p:nvPicPr>
        <p:blipFill rotWithShape="1">
          <a:blip r:embed="rId4">
            <a:alphaModFix/>
          </a:blip>
          <a:srcRect/>
          <a:stretch/>
        </p:blipFill>
        <p:spPr>
          <a:xfrm>
            <a:off x="1303678" y="2073156"/>
            <a:ext cx="573618" cy="456094"/>
          </a:xfrm>
          <a:prstGeom prst="rect">
            <a:avLst/>
          </a:prstGeom>
          <a:noFill/>
          <a:ln>
            <a:noFill/>
          </a:ln>
        </p:spPr>
      </p:pic>
      <p:sp>
        <p:nvSpPr>
          <p:cNvPr id="164" name="Google Shape;164;p11"/>
          <p:cNvSpPr/>
          <p:nvPr/>
        </p:nvSpPr>
        <p:spPr>
          <a:xfrm>
            <a:off x="2033738" y="2031693"/>
            <a:ext cx="3697232" cy="37316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B0D0D"/>
              </a:buClr>
              <a:buSzPts val="1800"/>
              <a:buFont typeface="Poppins"/>
              <a:buNone/>
            </a:pPr>
            <a:r>
              <a:rPr lang="en-US" sz="1800" b="1" i="0" u="none" strike="noStrike" cap="none">
                <a:solidFill>
                  <a:srgbClr val="2B0D0D"/>
                </a:solidFill>
                <a:latin typeface="Poppins"/>
                <a:ea typeface="Poppins"/>
                <a:cs typeface="Poppins"/>
                <a:sym typeface="Poppins"/>
              </a:rPr>
              <a:t>South East of England</a:t>
            </a:r>
            <a:endParaRPr sz="1800" b="0" i="0" u="none" strike="noStrike" cap="none">
              <a:solidFill>
                <a:schemeClr val="dk1"/>
              </a:solidFill>
              <a:latin typeface="Poppins"/>
              <a:ea typeface="Poppins"/>
              <a:cs typeface="Poppins"/>
              <a:sym typeface="Poppins"/>
            </a:endParaRPr>
          </a:p>
        </p:txBody>
      </p:sp>
      <p:sp>
        <p:nvSpPr>
          <p:cNvPr id="165" name="Google Shape;165;p11"/>
          <p:cNvSpPr/>
          <p:nvPr/>
        </p:nvSpPr>
        <p:spPr>
          <a:xfrm>
            <a:off x="1147237" y="2695103"/>
            <a:ext cx="4635880" cy="74633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B94C28"/>
              </a:buClr>
              <a:buSzPts val="6400"/>
              <a:buFont typeface="Poppins"/>
              <a:buNone/>
            </a:pPr>
            <a:r>
              <a:rPr lang="en-US" sz="6400" b="1" i="0" u="none" strike="noStrike" cap="none">
                <a:solidFill>
                  <a:srgbClr val="B94C28"/>
                </a:solidFill>
                <a:latin typeface="Poppins"/>
                <a:ea typeface="Poppins"/>
                <a:cs typeface="Poppins"/>
                <a:sym typeface="Poppins"/>
              </a:rPr>
              <a:t>9.65%</a:t>
            </a:r>
            <a:endParaRPr sz="6400" b="0" i="0" u="none" strike="noStrike" cap="none">
              <a:solidFill>
                <a:schemeClr val="dk1"/>
              </a:solidFill>
              <a:latin typeface="Poppins"/>
              <a:ea typeface="Poppins"/>
              <a:cs typeface="Poppins"/>
              <a:sym typeface="Poppins"/>
            </a:endParaRPr>
          </a:p>
        </p:txBody>
      </p:sp>
      <p:sp>
        <p:nvSpPr>
          <p:cNvPr id="166" name="Google Shape;166;p11"/>
          <p:cNvSpPr/>
          <p:nvPr/>
        </p:nvSpPr>
        <p:spPr>
          <a:xfrm>
            <a:off x="1147237" y="3524365"/>
            <a:ext cx="4635880" cy="99511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US" sz="1800" b="0" i="0" u="none" strike="noStrike" cap="none">
                <a:solidFill>
                  <a:schemeClr val="dk1"/>
                </a:solidFill>
                <a:latin typeface="Poppins"/>
                <a:ea typeface="Poppins"/>
                <a:cs typeface="Poppins"/>
                <a:sym typeface="Poppins"/>
              </a:rPr>
              <a:t>DESNZ Sub-regional fuel poverty data</a:t>
            </a:r>
            <a:endParaRPr/>
          </a:p>
        </p:txBody>
      </p:sp>
      <p:sp>
        <p:nvSpPr>
          <p:cNvPr id="167" name="Google Shape;167;p11"/>
          <p:cNvSpPr/>
          <p:nvPr/>
        </p:nvSpPr>
        <p:spPr>
          <a:xfrm>
            <a:off x="6200294" y="1782914"/>
            <a:ext cx="5053057" cy="3482902"/>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pic>
        <p:nvPicPr>
          <p:cNvPr id="168" name="Google Shape;168;p11" descr="/mnt/data/pt_assets/image25.png"/>
          <p:cNvPicPr preferRelativeResize="0"/>
          <p:nvPr/>
        </p:nvPicPr>
        <p:blipFill rotWithShape="1">
          <a:blip r:embed="rId5">
            <a:alphaModFix/>
          </a:blip>
          <a:srcRect/>
          <a:stretch/>
        </p:blipFill>
        <p:spPr>
          <a:xfrm>
            <a:off x="6565324" y="2073156"/>
            <a:ext cx="573618" cy="456094"/>
          </a:xfrm>
          <a:prstGeom prst="rect">
            <a:avLst/>
          </a:prstGeom>
          <a:noFill/>
          <a:ln>
            <a:noFill/>
          </a:ln>
        </p:spPr>
      </p:pic>
      <p:sp>
        <p:nvSpPr>
          <p:cNvPr id="169" name="Google Shape;169;p11"/>
          <p:cNvSpPr/>
          <p:nvPr/>
        </p:nvSpPr>
        <p:spPr>
          <a:xfrm>
            <a:off x="7295384" y="2031693"/>
            <a:ext cx="3697232" cy="37316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B0D0D"/>
              </a:buClr>
              <a:buSzPts val="1800"/>
              <a:buFont typeface="Poppins"/>
              <a:buNone/>
            </a:pPr>
            <a:r>
              <a:rPr lang="en-US" sz="1800" b="1" i="0" u="none" strike="noStrike" cap="none">
                <a:solidFill>
                  <a:srgbClr val="2B0D0D"/>
                </a:solidFill>
                <a:latin typeface="Poppins"/>
                <a:ea typeface="Poppins"/>
                <a:cs typeface="Poppins"/>
                <a:sym typeface="Poppins"/>
              </a:rPr>
              <a:t>Isle of Wight</a:t>
            </a:r>
            <a:endParaRPr sz="1800" b="0" i="0" u="none" strike="noStrike" cap="none">
              <a:solidFill>
                <a:schemeClr val="dk1"/>
              </a:solidFill>
              <a:latin typeface="Poppins"/>
              <a:ea typeface="Poppins"/>
              <a:cs typeface="Poppins"/>
              <a:sym typeface="Poppins"/>
            </a:endParaRPr>
          </a:p>
        </p:txBody>
      </p:sp>
      <p:sp>
        <p:nvSpPr>
          <p:cNvPr id="170" name="Google Shape;170;p11"/>
          <p:cNvSpPr/>
          <p:nvPr/>
        </p:nvSpPr>
        <p:spPr>
          <a:xfrm>
            <a:off x="6408883" y="2695103"/>
            <a:ext cx="4635880" cy="74633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B94C28"/>
              </a:buClr>
              <a:buSzPts val="6400"/>
              <a:buFont typeface="Poppins"/>
              <a:buNone/>
            </a:pPr>
            <a:r>
              <a:rPr lang="en-US" sz="6400" b="1" i="0" u="none" strike="noStrike" cap="none">
                <a:solidFill>
                  <a:srgbClr val="B94C28"/>
                </a:solidFill>
                <a:latin typeface="Poppins"/>
                <a:ea typeface="Poppins"/>
                <a:cs typeface="Poppins"/>
                <a:sym typeface="Poppins"/>
              </a:rPr>
              <a:t>13.13%</a:t>
            </a:r>
            <a:endParaRPr sz="6400" b="0" i="0" u="none" strike="noStrike" cap="none">
              <a:solidFill>
                <a:schemeClr val="dk1"/>
              </a:solidFill>
              <a:latin typeface="Poppins"/>
              <a:ea typeface="Poppins"/>
              <a:cs typeface="Poppins"/>
              <a:sym typeface="Poppins"/>
            </a:endParaRPr>
          </a:p>
        </p:txBody>
      </p:sp>
      <p:sp>
        <p:nvSpPr>
          <p:cNvPr id="171" name="Google Shape;171;p11"/>
          <p:cNvSpPr/>
          <p:nvPr/>
        </p:nvSpPr>
        <p:spPr>
          <a:xfrm>
            <a:off x="6408882" y="3524365"/>
            <a:ext cx="4583733" cy="99511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222222"/>
              </a:buClr>
              <a:buSzPts val="1800"/>
              <a:buFont typeface="Poppins"/>
              <a:buNone/>
            </a:pPr>
            <a:r>
              <a:rPr lang="en-US" sz="1800" b="0" i="0" u="none" strike="noStrike" cap="none">
                <a:solidFill>
                  <a:schemeClr val="dk1"/>
                </a:solidFill>
                <a:latin typeface="Poppins"/>
                <a:ea typeface="Poppins"/>
                <a:cs typeface="Poppins"/>
                <a:sym typeface="Poppins"/>
              </a:rPr>
              <a:t>DESNZ Sub-regional fuel poverty data</a:t>
            </a:r>
            <a:endParaRPr sz="1800" b="0" i="0" u="none" strike="noStrike" cap="none">
              <a:solidFill>
                <a:schemeClr val="dk1"/>
              </a:solidFill>
              <a:latin typeface="Poppins"/>
              <a:ea typeface="Poppins"/>
              <a:cs typeface="Poppins"/>
              <a:sym typeface="Poppins"/>
            </a:endParaRPr>
          </a:p>
        </p:txBody>
      </p:sp>
      <p:sp>
        <p:nvSpPr>
          <p:cNvPr id="172" name="Google Shape;172;p11"/>
          <p:cNvSpPr/>
          <p:nvPr/>
        </p:nvSpPr>
        <p:spPr>
          <a:xfrm>
            <a:off x="1042943" y="5431669"/>
            <a:ext cx="10106115" cy="746336"/>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2B0D0D"/>
              </a:buClr>
              <a:buSzPts val="1800"/>
              <a:buFont typeface="Poppins"/>
              <a:buNone/>
            </a:pPr>
            <a:r>
              <a:rPr lang="en-US" sz="1800" b="0" i="0" u="none" strike="noStrike" cap="none">
                <a:solidFill>
                  <a:srgbClr val="2B0D0D"/>
                </a:solidFill>
                <a:latin typeface="Poppins"/>
                <a:ea typeface="Poppins"/>
                <a:cs typeface="Poppins"/>
                <a:sym typeface="Poppins"/>
              </a:rPr>
              <a:t>Different sources use different definitions — but the message is clear: too many households are struggling with energy costs.</a:t>
            </a:r>
            <a:endParaRPr sz="1800" b="0" i="0" u="none" strike="noStrike" cap="none">
              <a:solidFill>
                <a:schemeClr val="dk1"/>
              </a:solidFill>
              <a:latin typeface="Poppins"/>
              <a:ea typeface="Poppins"/>
              <a:cs typeface="Poppins"/>
              <a:sym typeface="Poppins"/>
            </a:endParaRPr>
          </a:p>
        </p:txBody>
      </p:sp>
    </p:spTree>
  </p:cSld>
  <p:clrMapOvr>
    <a:masterClrMapping/>
  </p:clrMapOvr>
  <mc:AlternateContent xmlns:mc="http://schemas.openxmlformats.org/markup-compatibility/2006" xmlns:p14="http://schemas.microsoft.com/office/powerpoint/2010/main">
    <mc:Choice Requires="p14">
      <p:transition spd="slow" p14:dur="2000" advClick="0" advTm="1200000"/>
    </mc:Choice>
    <mc:Fallback xmlns="">
      <p:transition spd="slow" advClick="0" advTm="120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77"/>
        <p:cNvGrpSpPr/>
        <p:nvPr/>
      </p:nvGrpSpPr>
      <p:grpSpPr>
        <a:xfrm>
          <a:off x="0" y="0"/>
          <a:ext cx="0" cy="0"/>
          <a:chOff x="0" y="0"/>
          <a:chExt cx="0" cy="0"/>
        </a:xfrm>
      </p:grpSpPr>
      <p:pic>
        <p:nvPicPr>
          <p:cNvPr id="178" name="Google Shape;178;p12" descr="/mnt/data/pt_assets/image4.png"/>
          <p:cNvPicPr preferRelativeResize="0"/>
          <p:nvPr/>
        </p:nvPicPr>
        <p:blipFill rotWithShape="1">
          <a:blip r:embed="rId3">
            <a:alphaModFix/>
          </a:blip>
          <a:srcRect/>
          <a:stretch/>
        </p:blipFill>
        <p:spPr>
          <a:xfrm>
            <a:off x="9949673" y="290242"/>
            <a:ext cx="1616561" cy="373168"/>
          </a:xfrm>
          <a:prstGeom prst="rect">
            <a:avLst/>
          </a:prstGeom>
          <a:noFill/>
          <a:ln>
            <a:noFill/>
          </a:ln>
        </p:spPr>
      </p:pic>
      <p:sp>
        <p:nvSpPr>
          <p:cNvPr id="179" name="Google Shape;179;p12"/>
          <p:cNvSpPr/>
          <p:nvPr/>
        </p:nvSpPr>
        <p:spPr>
          <a:xfrm>
            <a:off x="782207" y="456094"/>
            <a:ext cx="8958878" cy="74633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B94C28"/>
              </a:buClr>
              <a:buSzPts val="3800"/>
              <a:buFont typeface="Poppins"/>
              <a:buNone/>
            </a:pPr>
            <a:r>
              <a:rPr lang="en-US" sz="3800" b="1" i="0" u="none" strike="noStrike" cap="none">
                <a:solidFill>
                  <a:srgbClr val="B94C28"/>
                </a:solidFill>
                <a:latin typeface="Poppins"/>
                <a:ea typeface="Poppins"/>
                <a:cs typeface="Poppins"/>
                <a:sym typeface="Poppins"/>
              </a:rPr>
              <a:t>There are also social challenges</a:t>
            </a:r>
            <a:endParaRPr sz="3800" b="0" i="0" u="none" strike="noStrike" cap="none">
              <a:solidFill>
                <a:schemeClr val="dk1"/>
              </a:solidFill>
              <a:latin typeface="Poppins"/>
              <a:ea typeface="Poppins"/>
              <a:cs typeface="Poppins"/>
              <a:sym typeface="Poppins"/>
            </a:endParaRPr>
          </a:p>
        </p:txBody>
      </p:sp>
      <p:sp>
        <p:nvSpPr>
          <p:cNvPr id="180" name="Google Shape;180;p12"/>
          <p:cNvSpPr/>
          <p:nvPr/>
        </p:nvSpPr>
        <p:spPr>
          <a:xfrm>
            <a:off x="782207" y="1219016"/>
            <a:ext cx="8958878" cy="24878"/>
          </a:xfrm>
          <a:prstGeom prst="rect">
            <a:avLst/>
          </a:prstGeom>
          <a:solidFill>
            <a:srgbClr val="E8E1DD"/>
          </a:solidFill>
          <a:ln w="12700" cap="flat" cmpd="sng">
            <a:solidFill>
              <a:srgbClr val="E8E1DD"/>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81" name="Google Shape;181;p12"/>
          <p:cNvSpPr/>
          <p:nvPr/>
        </p:nvSpPr>
        <p:spPr>
          <a:xfrm>
            <a:off x="938648" y="1948767"/>
            <a:ext cx="2344014" cy="3980459"/>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7254"/>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82" name="Google Shape;182;p12"/>
          <p:cNvSpPr/>
          <p:nvPr/>
        </p:nvSpPr>
        <p:spPr>
          <a:xfrm>
            <a:off x="1615257" y="2073156"/>
            <a:ext cx="990796" cy="539021"/>
          </a:xfrm>
          <a:prstGeom prst="roundRect">
            <a:avLst>
              <a:gd name="adj" fmla="val 16667"/>
            </a:avLst>
          </a:prstGeom>
          <a:solidFill>
            <a:srgbClr val="B94C28"/>
          </a:solidFill>
          <a:ln w="12700" cap="flat" cmpd="sng">
            <a:solidFill>
              <a:srgbClr val="B94C2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83" name="Google Shape;183;p12"/>
          <p:cNvSpPr/>
          <p:nvPr/>
        </p:nvSpPr>
        <p:spPr>
          <a:xfrm>
            <a:off x="1615257" y="2131204"/>
            <a:ext cx="990796" cy="456094"/>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000"/>
              <a:buFont typeface="Poppins"/>
              <a:buNone/>
            </a:pPr>
            <a:r>
              <a:rPr lang="en-US" sz="2000" b="1" i="0" u="none" strike="noStrike" cap="none">
                <a:solidFill>
                  <a:srgbClr val="FFFFFF"/>
                </a:solidFill>
                <a:latin typeface="Poppins"/>
                <a:ea typeface="Poppins"/>
                <a:cs typeface="Poppins"/>
                <a:sym typeface="Poppins"/>
              </a:rPr>
              <a:t>01</a:t>
            </a:r>
            <a:endParaRPr sz="2000" b="0" i="0" u="none" strike="noStrike" cap="none">
              <a:solidFill>
                <a:schemeClr val="dk1"/>
              </a:solidFill>
              <a:latin typeface="Poppins"/>
              <a:ea typeface="Poppins"/>
              <a:cs typeface="Poppins"/>
              <a:sym typeface="Poppins"/>
            </a:endParaRPr>
          </a:p>
        </p:txBody>
      </p:sp>
      <p:pic>
        <p:nvPicPr>
          <p:cNvPr id="184" name="Google Shape;184;p12" descr="/mnt/data/pt_assets/image19.png"/>
          <p:cNvPicPr preferRelativeResize="0"/>
          <p:nvPr/>
        </p:nvPicPr>
        <p:blipFill rotWithShape="1">
          <a:blip r:embed="rId4">
            <a:alphaModFix/>
          </a:blip>
          <a:srcRect/>
          <a:stretch/>
        </p:blipFill>
        <p:spPr>
          <a:xfrm>
            <a:off x="1745625" y="2902418"/>
            <a:ext cx="730060" cy="580484"/>
          </a:xfrm>
          <a:prstGeom prst="rect">
            <a:avLst/>
          </a:prstGeom>
          <a:noFill/>
          <a:ln>
            <a:noFill/>
          </a:ln>
        </p:spPr>
      </p:pic>
      <p:sp>
        <p:nvSpPr>
          <p:cNvPr id="185" name="Google Shape;185;p12"/>
          <p:cNvSpPr/>
          <p:nvPr/>
        </p:nvSpPr>
        <p:spPr>
          <a:xfrm>
            <a:off x="1147237" y="3773144"/>
            <a:ext cx="1926837" cy="199023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222222"/>
              </a:buClr>
              <a:buSzPts val="1600"/>
              <a:buFont typeface="Poppins"/>
              <a:buNone/>
            </a:pPr>
            <a:r>
              <a:rPr lang="en-US" sz="1600" b="0" i="0" u="none" strike="noStrike" cap="none">
                <a:solidFill>
                  <a:srgbClr val="222222"/>
                </a:solidFill>
                <a:latin typeface="Poppins"/>
                <a:ea typeface="Poppins"/>
                <a:cs typeface="Poppins"/>
                <a:sym typeface="Poppins"/>
              </a:rPr>
              <a:t>We have an ageing</a:t>
            </a:r>
            <a:endParaRPr sz="1600" b="0" i="0" u="none" strike="noStrike" cap="none">
              <a:solidFill>
                <a:schemeClr val="dk1"/>
              </a:solidFill>
              <a:latin typeface="Poppins"/>
              <a:ea typeface="Poppins"/>
              <a:cs typeface="Poppins"/>
              <a:sym typeface="Poppins"/>
            </a:endParaRPr>
          </a:p>
          <a:p>
            <a:pPr marL="0" marR="0" lvl="0" indent="0" algn="ctr" rtl="0">
              <a:lnSpc>
                <a:spcPct val="100000"/>
              </a:lnSpc>
              <a:spcBef>
                <a:spcPts val="0"/>
              </a:spcBef>
              <a:spcAft>
                <a:spcPts val="0"/>
              </a:spcAft>
              <a:buClr>
                <a:srgbClr val="222222"/>
              </a:buClr>
              <a:buSzPts val="1600"/>
              <a:buFont typeface="Poppins"/>
              <a:buNone/>
            </a:pPr>
            <a:r>
              <a:rPr lang="en-US" sz="1600" b="0" i="0" u="none" strike="noStrike" cap="none">
                <a:solidFill>
                  <a:srgbClr val="222222"/>
                </a:solidFill>
                <a:latin typeface="Poppins"/>
                <a:ea typeface="Poppins"/>
                <a:cs typeface="Poppins"/>
                <a:sym typeface="Poppins"/>
              </a:rPr>
              <a:t>population</a:t>
            </a:r>
            <a:endParaRPr sz="1600" b="0" i="0" u="none" strike="noStrike" cap="none">
              <a:solidFill>
                <a:schemeClr val="dk1"/>
              </a:solidFill>
              <a:latin typeface="Poppins"/>
              <a:ea typeface="Poppins"/>
              <a:cs typeface="Poppins"/>
              <a:sym typeface="Poppins"/>
            </a:endParaRPr>
          </a:p>
        </p:txBody>
      </p:sp>
      <p:sp>
        <p:nvSpPr>
          <p:cNvPr id="186" name="Google Shape;186;p12"/>
          <p:cNvSpPr/>
          <p:nvPr/>
        </p:nvSpPr>
        <p:spPr>
          <a:xfrm>
            <a:off x="3595545" y="1948767"/>
            <a:ext cx="2344014" cy="3980459"/>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7254"/>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87" name="Google Shape;187;p12"/>
          <p:cNvSpPr/>
          <p:nvPr/>
        </p:nvSpPr>
        <p:spPr>
          <a:xfrm>
            <a:off x="4272154" y="2073156"/>
            <a:ext cx="990796" cy="539021"/>
          </a:xfrm>
          <a:prstGeom prst="roundRect">
            <a:avLst>
              <a:gd name="adj" fmla="val 16667"/>
            </a:avLst>
          </a:prstGeom>
          <a:solidFill>
            <a:srgbClr val="B94C28"/>
          </a:solidFill>
          <a:ln w="12700" cap="flat" cmpd="sng">
            <a:solidFill>
              <a:srgbClr val="B94C2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88" name="Google Shape;188;p12"/>
          <p:cNvSpPr/>
          <p:nvPr/>
        </p:nvSpPr>
        <p:spPr>
          <a:xfrm>
            <a:off x="4272154" y="2131204"/>
            <a:ext cx="990796" cy="456094"/>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000"/>
              <a:buFont typeface="Poppins"/>
              <a:buNone/>
            </a:pPr>
            <a:r>
              <a:rPr lang="en-US" sz="2000" b="1" i="0" u="none" strike="noStrike" cap="none">
                <a:solidFill>
                  <a:srgbClr val="FFFFFF"/>
                </a:solidFill>
                <a:latin typeface="Poppins"/>
                <a:ea typeface="Poppins"/>
                <a:cs typeface="Poppins"/>
                <a:sym typeface="Poppins"/>
              </a:rPr>
              <a:t>02</a:t>
            </a:r>
            <a:endParaRPr sz="2000" b="0" i="0" u="none" strike="noStrike" cap="none">
              <a:solidFill>
                <a:schemeClr val="dk1"/>
              </a:solidFill>
              <a:latin typeface="Poppins"/>
              <a:ea typeface="Poppins"/>
              <a:cs typeface="Poppins"/>
              <a:sym typeface="Poppins"/>
            </a:endParaRPr>
          </a:p>
        </p:txBody>
      </p:sp>
      <p:pic>
        <p:nvPicPr>
          <p:cNvPr id="189" name="Google Shape;189;p12" descr="/mnt/data/pt_assets/image21.png"/>
          <p:cNvPicPr preferRelativeResize="0"/>
          <p:nvPr/>
        </p:nvPicPr>
        <p:blipFill rotWithShape="1">
          <a:blip r:embed="rId5">
            <a:alphaModFix/>
          </a:blip>
          <a:srcRect/>
          <a:stretch/>
        </p:blipFill>
        <p:spPr>
          <a:xfrm>
            <a:off x="4402522" y="2902418"/>
            <a:ext cx="730060" cy="580484"/>
          </a:xfrm>
          <a:prstGeom prst="rect">
            <a:avLst/>
          </a:prstGeom>
          <a:noFill/>
          <a:ln>
            <a:noFill/>
          </a:ln>
        </p:spPr>
      </p:pic>
      <p:sp>
        <p:nvSpPr>
          <p:cNvPr id="190" name="Google Shape;190;p12"/>
          <p:cNvSpPr/>
          <p:nvPr/>
        </p:nvSpPr>
        <p:spPr>
          <a:xfrm>
            <a:off x="3804133" y="3773144"/>
            <a:ext cx="1926837" cy="199023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222222"/>
              </a:buClr>
              <a:buSzPts val="1600"/>
              <a:buFont typeface="Poppins"/>
              <a:buNone/>
            </a:pPr>
            <a:r>
              <a:rPr lang="en-US" sz="1600" b="0" i="0" u="none" strike="noStrike" cap="none">
                <a:solidFill>
                  <a:srgbClr val="222222"/>
                </a:solidFill>
                <a:latin typeface="Poppins"/>
                <a:ea typeface="Poppins"/>
                <a:cs typeface="Poppins"/>
                <a:sym typeface="Poppins"/>
              </a:rPr>
              <a:t>Lower than average</a:t>
            </a:r>
            <a:endParaRPr sz="1600" b="0" i="0" u="none" strike="noStrike" cap="none">
              <a:solidFill>
                <a:schemeClr val="dk1"/>
              </a:solidFill>
              <a:latin typeface="Poppins"/>
              <a:ea typeface="Poppins"/>
              <a:cs typeface="Poppins"/>
              <a:sym typeface="Poppins"/>
            </a:endParaRPr>
          </a:p>
          <a:p>
            <a:pPr marL="0" marR="0" lvl="0" indent="0" algn="ctr" rtl="0">
              <a:lnSpc>
                <a:spcPct val="100000"/>
              </a:lnSpc>
              <a:spcBef>
                <a:spcPts val="0"/>
              </a:spcBef>
              <a:spcAft>
                <a:spcPts val="0"/>
              </a:spcAft>
              <a:buClr>
                <a:srgbClr val="222222"/>
              </a:buClr>
              <a:buSzPts val="1600"/>
              <a:buFont typeface="Poppins"/>
              <a:buNone/>
            </a:pPr>
            <a:r>
              <a:rPr lang="en-US" sz="1600" b="0" i="0" u="none" strike="noStrike" cap="none">
                <a:solidFill>
                  <a:srgbClr val="222222"/>
                </a:solidFill>
                <a:latin typeface="Poppins"/>
                <a:ea typeface="Poppins"/>
                <a:cs typeface="Poppins"/>
                <a:sym typeface="Poppins"/>
              </a:rPr>
              <a:t>incomes</a:t>
            </a:r>
            <a:endParaRPr sz="1600" b="0" i="0" u="none" strike="noStrike" cap="none">
              <a:solidFill>
                <a:schemeClr val="dk1"/>
              </a:solidFill>
              <a:latin typeface="Poppins"/>
              <a:ea typeface="Poppins"/>
              <a:cs typeface="Poppins"/>
              <a:sym typeface="Poppins"/>
            </a:endParaRPr>
          </a:p>
        </p:txBody>
      </p:sp>
      <p:sp>
        <p:nvSpPr>
          <p:cNvPr id="191" name="Google Shape;191;p12"/>
          <p:cNvSpPr/>
          <p:nvPr/>
        </p:nvSpPr>
        <p:spPr>
          <a:xfrm>
            <a:off x="6252441" y="1948767"/>
            <a:ext cx="2344014" cy="3980459"/>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7254"/>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92" name="Google Shape;192;p12"/>
          <p:cNvSpPr/>
          <p:nvPr/>
        </p:nvSpPr>
        <p:spPr>
          <a:xfrm>
            <a:off x="6929050" y="2073156"/>
            <a:ext cx="990796" cy="539021"/>
          </a:xfrm>
          <a:prstGeom prst="roundRect">
            <a:avLst>
              <a:gd name="adj" fmla="val 16667"/>
            </a:avLst>
          </a:prstGeom>
          <a:solidFill>
            <a:srgbClr val="B94C28"/>
          </a:solidFill>
          <a:ln w="12700" cap="flat" cmpd="sng">
            <a:solidFill>
              <a:srgbClr val="B94C2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93" name="Google Shape;193;p12"/>
          <p:cNvSpPr/>
          <p:nvPr/>
        </p:nvSpPr>
        <p:spPr>
          <a:xfrm>
            <a:off x="6929050" y="2131204"/>
            <a:ext cx="990796" cy="456094"/>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000"/>
              <a:buFont typeface="Poppins"/>
              <a:buNone/>
            </a:pPr>
            <a:r>
              <a:rPr lang="en-US" sz="2000" b="1" i="0" u="none" strike="noStrike" cap="none">
                <a:solidFill>
                  <a:srgbClr val="FFFFFF"/>
                </a:solidFill>
                <a:latin typeface="Poppins"/>
                <a:ea typeface="Poppins"/>
                <a:cs typeface="Poppins"/>
                <a:sym typeface="Poppins"/>
              </a:rPr>
              <a:t>03</a:t>
            </a:r>
            <a:endParaRPr sz="2000" b="0" i="0" u="none" strike="noStrike" cap="none">
              <a:solidFill>
                <a:schemeClr val="dk1"/>
              </a:solidFill>
              <a:latin typeface="Poppins"/>
              <a:ea typeface="Poppins"/>
              <a:cs typeface="Poppins"/>
              <a:sym typeface="Poppins"/>
            </a:endParaRPr>
          </a:p>
        </p:txBody>
      </p:sp>
      <p:pic>
        <p:nvPicPr>
          <p:cNvPr id="194" name="Google Shape;194;p12" descr="/mnt/data/pt_assets/image23.png"/>
          <p:cNvPicPr preferRelativeResize="0"/>
          <p:nvPr/>
        </p:nvPicPr>
        <p:blipFill rotWithShape="1">
          <a:blip r:embed="rId6">
            <a:alphaModFix/>
          </a:blip>
          <a:srcRect/>
          <a:stretch/>
        </p:blipFill>
        <p:spPr>
          <a:xfrm>
            <a:off x="7059418" y="2902418"/>
            <a:ext cx="730060" cy="580484"/>
          </a:xfrm>
          <a:prstGeom prst="rect">
            <a:avLst/>
          </a:prstGeom>
          <a:noFill/>
          <a:ln>
            <a:noFill/>
          </a:ln>
        </p:spPr>
      </p:pic>
      <p:sp>
        <p:nvSpPr>
          <p:cNvPr id="195" name="Google Shape;195;p12"/>
          <p:cNvSpPr/>
          <p:nvPr/>
        </p:nvSpPr>
        <p:spPr>
          <a:xfrm>
            <a:off x="6461030" y="3773144"/>
            <a:ext cx="1926837" cy="199023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222222"/>
              </a:buClr>
              <a:buSzPts val="1600"/>
              <a:buFont typeface="Poppins"/>
              <a:buNone/>
            </a:pPr>
            <a:r>
              <a:rPr lang="en-US" sz="1600" b="0" i="0" u="none" strike="noStrike" cap="none">
                <a:solidFill>
                  <a:srgbClr val="222222"/>
                </a:solidFill>
                <a:latin typeface="Poppins"/>
                <a:ea typeface="Poppins"/>
                <a:cs typeface="Poppins"/>
                <a:sym typeface="Poppins"/>
              </a:rPr>
              <a:t>We are one of the most</a:t>
            </a:r>
            <a:endParaRPr sz="1600" b="0" i="0" u="none" strike="noStrike" cap="none">
              <a:solidFill>
                <a:schemeClr val="dk1"/>
              </a:solidFill>
              <a:latin typeface="Poppins"/>
              <a:ea typeface="Poppins"/>
              <a:cs typeface="Poppins"/>
              <a:sym typeface="Poppins"/>
            </a:endParaRPr>
          </a:p>
          <a:p>
            <a:pPr marL="0" marR="0" lvl="0" indent="0" algn="ctr" rtl="0">
              <a:lnSpc>
                <a:spcPct val="100000"/>
              </a:lnSpc>
              <a:spcBef>
                <a:spcPts val="0"/>
              </a:spcBef>
              <a:spcAft>
                <a:spcPts val="0"/>
              </a:spcAft>
              <a:buClr>
                <a:srgbClr val="222222"/>
              </a:buClr>
              <a:buSzPts val="1600"/>
              <a:buFont typeface="Poppins"/>
              <a:buNone/>
            </a:pPr>
            <a:r>
              <a:rPr lang="en-US" sz="1600" b="0" i="0" u="none" strike="noStrike" cap="none">
                <a:solidFill>
                  <a:srgbClr val="222222"/>
                </a:solidFill>
                <a:latin typeface="Poppins"/>
                <a:ea typeface="Poppins"/>
                <a:cs typeface="Poppins"/>
                <a:sym typeface="Poppins"/>
              </a:rPr>
              <a:t>“left behind” areas</a:t>
            </a:r>
            <a:endParaRPr sz="1600" b="0" i="0" u="none" strike="noStrike" cap="none">
              <a:solidFill>
                <a:schemeClr val="dk1"/>
              </a:solidFill>
              <a:latin typeface="Poppins"/>
              <a:ea typeface="Poppins"/>
              <a:cs typeface="Poppins"/>
              <a:sym typeface="Poppins"/>
            </a:endParaRPr>
          </a:p>
          <a:p>
            <a:pPr marL="0" marR="0" lvl="0" indent="0" algn="ctr" rtl="0">
              <a:lnSpc>
                <a:spcPct val="100000"/>
              </a:lnSpc>
              <a:spcBef>
                <a:spcPts val="0"/>
              </a:spcBef>
              <a:spcAft>
                <a:spcPts val="0"/>
              </a:spcAft>
              <a:buClr>
                <a:srgbClr val="222222"/>
              </a:buClr>
              <a:buSzPts val="1600"/>
              <a:buFont typeface="Poppins"/>
              <a:buNone/>
            </a:pPr>
            <a:r>
              <a:rPr lang="en-US" sz="1600" b="0" i="0" u="none" strike="noStrike" cap="none">
                <a:solidFill>
                  <a:srgbClr val="222222"/>
                </a:solidFill>
                <a:latin typeface="Poppins"/>
                <a:ea typeface="Poppins"/>
                <a:cs typeface="Poppins"/>
                <a:sym typeface="Poppins"/>
              </a:rPr>
              <a:t>in the UK</a:t>
            </a:r>
            <a:endParaRPr sz="1600" b="0" i="0" u="none" strike="noStrike" cap="none">
              <a:solidFill>
                <a:schemeClr val="dk1"/>
              </a:solidFill>
              <a:latin typeface="Poppins"/>
              <a:ea typeface="Poppins"/>
              <a:cs typeface="Poppins"/>
              <a:sym typeface="Poppins"/>
            </a:endParaRPr>
          </a:p>
        </p:txBody>
      </p:sp>
      <p:sp>
        <p:nvSpPr>
          <p:cNvPr id="196" name="Google Shape;196;p12"/>
          <p:cNvSpPr/>
          <p:nvPr/>
        </p:nvSpPr>
        <p:spPr>
          <a:xfrm>
            <a:off x="8909338" y="1948767"/>
            <a:ext cx="2344014" cy="3980459"/>
          </a:xfrm>
          <a:prstGeom prst="roundRect">
            <a:avLst>
              <a:gd name="adj" fmla="val 16667"/>
            </a:avLst>
          </a:prstGeom>
          <a:solidFill>
            <a:srgbClr val="FFFFFF"/>
          </a:solidFill>
          <a:ln w="25400" cap="flat" cmpd="sng">
            <a:solidFill>
              <a:srgbClr val="B94C28"/>
            </a:solidFill>
            <a:prstDash val="solid"/>
            <a:round/>
            <a:headEnd type="none" w="sm" len="sm"/>
            <a:tailEnd type="none" w="sm" len="sm"/>
          </a:ln>
          <a:effectLst>
            <a:outerShdw blurRad="50800" dist="12700" dir="2700000" algn="bl" rotWithShape="0">
              <a:srgbClr val="000000">
                <a:alpha val="17254"/>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97" name="Google Shape;197;p12"/>
          <p:cNvSpPr/>
          <p:nvPr/>
        </p:nvSpPr>
        <p:spPr>
          <a:xfrm>
            <a:off x="9585947" y="2073156"/>
            <a:ext cx="990796" cy="539021"/>
          </a:xfrm>
          <a:prstGeom prst="roundRect">
            <a:avLst>
              <a:gd name="adj" fmla="val 16667"/>
            </a:avLst>
          </a:prstGeom>
          <a:solidFill>
            <a:srgbClr val="B94C28"/>
          </a:solidFill>
          <a:ln w="12700" cap="flat" cmpd="sng">
            <a:solidFill>
              <a:srgbClr val="B94C2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198" name="Google Shape;198;p12"/>
          <p:cNvSpPr/>
          <p:nvPr/>
        </p:nvSpPr>
        <p:spPr>
          <a:xfrm>
            <a:off x="9585947" y="2131204"/>
            <a:ext cx="990796" cy="456094"/>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2000"/>
              <a:buFont typeface="Poppins"/>
              <a:buNone/>
            </a:pPr>
            <a:r>
              <a:rPr lang="en-US" sz="2000" b="1" i="0" u="none" strike="noStrike" cap="none">
                <a:solidFill>
                  <a:srgbClr val="FFFFFF"/>
                </a:solidFill>
                <a:latin typeface="Poppins"/>
                <a:ea typeface="Poppins"/>
                <a:cs typeface="Poppins"/>
                <a:sym typeface="Poppins"/>
              </a:rPr>
              <a:t>04</a:t>
            </a:r>
            <a:endParaRPr sz="2000" b="0" i="0" u="none" strike="noStrike" cap="none">
              <a:solidFill>
                <a:schemeClr val="dk1"/>
              </a:solidFill>
              <a:latin typeface="Poppins"/>
              <a:ea typeface="Poppins"/>
              <a:cs typeface="Poppins"/>
              <a:sym typeface="Poppins"/>
            </a:endParaRPr>
          </a:p>
        </p:txBody>
      </p:sp>
      <p:pic>
        <p:nvPicPr>
          <p:cNvPr id="199" name="Google Shape;199;p12" descr="/mnt/data/pt_assets/image25.png"/>
          <p:cNvPicPr preferRelativeResize="0"/>
          <p:nvPr/>
        </p:nvPicPr>
        <p:blipFill rotWithShape="1">
          <a:blip r:embed="rId7">
            <a:alphaModFix/>
          </a:blip>
          <a:srcRect/>
          <a:stretch/>
        </p:blipFill>
        <p:spPr>
          <a:xfrm>
            <a:off x="9716315" y="2902418"/>
            <a:ext cx="730060" cy="580484"/>
          </a:xfrm>
          <a:prstGeom prst="rect">
            <a:avLst/>
          </a:prstGeom>
          <a:noFill/>
          <a:ln>
            <a:noFill/>
          </a:ln>
        </p:spPr>
      </p:pic>
      <p:sp>
        <p:nvSpPr>
          <p:cNvPr id="200" name="Google Shape;200;p12"/>
          <p:cNvSpPr/>
          <p:nvPr/>
        </p:nvSpPr>
        <p:spPr>
          <a:xfrm>
            <a:off x="9117926" y="3773144"/>
            <a:ext cx="1926837" cy="199023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222222"/>
              </a:buClr>
              <a:buSzPts val="1600"/>
              <a:buFont typeface="Poppins"/>
              <a:buNone/>
            </a:pPr>
            <a:r>
              <a:rPr lang="en-US" sz="1600" b="0" i="0" u="none" strike="noStrike" cap="none">
                <a:solidFill>
                  <a:srgbClr val="222222"/>
                </a:solidFill>
                <a:latin typeface="Poppins"/>
                <a:ea typeface="Poppins"/>
                <a:cs typeface="Poppins"/>
                <a:sym typeface="Poppins"/>
              </a:rPr>
              <a:t>We are an island with</a:t>
            </a:r>
            <a:endParaRPr sz="1600" b="0" i="0" u="none" strike="noStrike" cap="none">
              <a:solidFill>
                <a:schemeClr val="dk1"/>
              </a:solidFill>
              <a:latin typeface="Poppins"/>
              <a:ea typeface="Poppins"/>
              <a:cs typeface="Poppins"/>
              <a:sym typeface="Poppins"/>
            </a:endParaRPr>
          </a:p>
          <a:p>
            <a:pPr marL="0" marR="0" lvl="0" indent="0" algn="ctr" rtl="0">
              <a:lnSpc>
                <a:spcPct val="100000"/>
              </a:lnSpc>
              <a:spcBef>
                <a:spcPts val="0"/>
              </a:spcBef>
              <a:spcAft>
                <a:spcPts val="0"/>
              </a:spcAft>
              <a:buClr>
                <a:srgbClr val="222222"/>
              </a:buClr>
              <a:buSzPts val="1600"/>
              <a:buFont typeface="Poppins"/>
              <a:buNone/>
            </a:pPr>
            <a:r>
              <a:rPr lang="en-US" sz="1600" b="0" i="0" u="none" strike="noStrike" cap="none">
                <a:solidFill>
                  <a:srgbClr val="222222"/>
                </a:solidFill>
                <a:latin typeface="Poppins"/>
                <a:ea typeface="Poppins"/>
                <a:cs typeface="Poppins"/>
                <a:sym typeface="Poppins"/>
              </a:rPr>
              <a:t>limited power connections</a:t>
            </a:r>
            <a:endParaRPr sz="1600" b="0" i="0" u="none" strike="noStrike" cap="none">
              <a:solidFill>
                <a:schemeClr val="dk1"/>
              </a:solidFill>
              <a:latin typeface="Poppins"/>
              <a:ea typeface="Poppins"/>
              <a:cs typeface="Poppins"/>
              <a:sym typeface="Poppi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13" descr="/mnt/data/pt_assets/power_together_bg_grad.png"/>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07" name="Google Shape;207;p13"/>
          <p:cNvSpPr/>
          <p:nvPr/>
        </p:nvSpPr>
        <p:spPr>
          <a:xfrm>
            <a:off x="0" y="0"/>
            <a:ext cx="12192000" cy="6858000"/>
          </a:xfrm>
          <a:prstGeom prst="rect">
            <a:avLst/>
          </a:prstGeom>
          <a:solidFill>
            <a:srgbClr val="000000">
              <a:alpha val="34509"/>
            </a:srgbClr>
          </a:solidFill>
          <a:ln w="12700" cap="flat" cmpd="sng">
            <a:solidFill>
              <a:srgbClr val="000000">
                <a:alpha val="0"/>
              </a:srgbClr>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Poppins"/>
              <a:ea typeface="Poppins"/>
              <a:cs typeface="Poppins"/>
              <a:sym typeface="Poppins"/>
            </a:endParaRPr>
          </a:p>
        </p:txBody>
      </p:sp>
      <p:sp>
        <p:nvSpPr>
          <p:cNvPr id="208" name="Google Shape;208;p13"/>
          <p:cNvSpPr/>
          <p:nvPr/>
        </p:nvSpPr>
        <p:spPr>
          <a:xfrm>
            <a:off x="886501" y="2612177"/>
            <a:ext cx="10418997" cy="99511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5200"/>
              <a:buFont typeface="Poppins"/>
              <a:buNone/>
            </a:pPr>
            <a:r>
              <a:rPr lang="en-US" sz="5200" b="1" i="0" u="none" strike="noStrike" cap="none">
                <a:solidFill>
                  <a:srgbClr val="FFFFFF"/>
                </a:solidFill>
                <a:latin typeface="Poppins"/>
                <a:ea typeface="Poppins"/>
                <a:cs typeface="Poppins"/>
                <a:sym typeface="Poppins"/>
              </a:rPr>
              <a:t>So, what is the solution?</a:t>
            </a:r>
            <a:endParaRPr sz="5200" b="0" i="0" u="none" strike="noStrike" cap="none">
              <a:solidFill>
                <a:schemeClr val="dk1"/>
              </a:solidFill>
              <a:latin typeface="Poppins"/>
              <a:ea typeface="Poppins"/>
              <a:cs typeface="Poppins"/>
              <a:sym typeface="Poppins"/>
            </a:endParaRPr>
          </a:p>
        </p:txBody>
      </p:sp>
      <p:pic>
        <p:nvPicPr>
          <p:cNvPr id="209" name="Google Shape;209;p13" descr="/mnt/data/pt_assets/image3.png"/>
          <p:cNvPicPr preferRelativeResize="0"/>
          <p:nvPr/>
        </p:nvPicPr>
        <p:blipFill rotWithShape="1">
          <a:blip r:embed="rId4">
            <a:alphaModFix/>
          </a:blip>
          <a:srcRect/>
          <a:stretch/>
        </p:blipFill>
        <p:spPr>
          <a:xfrm>
            <a:off x="9949673" y="290242"/>
            <a:ext cx="1616561" cy="373168"/>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3053</TotalTime>
  <Words>1574</Words>
  <Application>Microsoft Macintosh PowerPoint</Application>
  <PresentationFormat>Widescreen</PresentationFormat>
  <Paragraphs>167</Paragraphs>
  <Slides>17</Slides>
  <Notes>17</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Open Sauce Bold</vt:lpstr>
      <vt:lpstr>Poppins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Green Isle of Wight CIC</dc:creator>
  <cp:lastModifiedBy>Lisa Beaney</cp:lastModifiedBy>
  <cp:revision>11</cp:revision>
  <cp:lastPrinted>2026-06-09T12:39:36Z</cp:lastPrinted>
  <dcterms:created xsi:type="dcterms:W3CDTF">2026-01-06T16:54:04Z</dcterms:created>
  <dcterms:modified xsi:type="dcterms:W3CDTF">2026-06-09T12:39:39Z</dcterms:modified>
</cp:coreProperties>
</file>