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9" r:id="rId2"/>
    <p:sldId id="258" r:id="rId3"/>
    <p:sldId id="376" r:id="rId4"/>
    <p:sldId id="377" r:id="rId5"/>
    <p:sldId id="403" r:id="rId6"/>
    <p:sldId id="404" r:id="rId7"/>
    <p:sldId id="405" r:id="rId8"/>
    <p:sldId id="407" r:id="rId9"/>
    <p:sldId id="406" r:id="rId10"/>
    <p:sldId id="408" r:id="rId11"/>
    <p:sldId id="409" r:id="rId12"/>
    <p:sldId id="25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6" d="100"/>
          <a:sy n="106" d="100"/>
        </p:scale>
        <p:origin x="7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97BF28-039A-42E2-B2FC-9D1089345840}" type="datetimeFigureOut">
              <a:rPr lang="en-GB" smtClean="0"/>
              <a:t>01/07/2026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13A40A-48B2-494D-AC15-131B5D99AD26}" type="slidenum">
              <a:rPr lang="en-GB" smtClean="0"/>
              <a:t>‹#›</a:t>
            </a:fld>
            <a:endParaRPr lang="en-GB"/>
          </a:p>
        </p:txBody>
      </p:sp>
    </p:spTree>
    <p:extLst>
      <p:ext uri="{BB962C8B-B14F-4D97-AF65-F5344CB8AC3E}">
        <p14:creationId xmlns:p14="http://schemas.microsoft.com/office/powerpoint/2010/main" val="1346132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2652D28-B6EE-4A6B-B912-DBA8CD485606}" type="slidenum">
              <a:rPr lang="en-GB" smtClean="0"/>
              <a:t>5</a:t>
            </a:fld>
            <a:endParaRPr lang="en-GB"/>
          </a:p>
        </p:txBody>
      </p:sp>
    </p:spTree>
    <p:extLst>
      <p:ext uri="{BB962C8B-B14F-4D97-AF65-F5344CB8AC3E}">
        <p14:creationId xmlns:p14="http://schemas.microsoft.com/office/powerpoint/2010/main" val="2608919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813A40A-48B2-494D-AC15-131B5D99AD26}" type="slidenum">
              <a:rPr lang="en-GB" smtClean="0"/>
              <a:t>6</a:t>
            </a:fld>
            <a:endParaRPr lang="en-GB"/>
          </a:p>
        </p:txBody>
      </p:sp>
    </p:spTree>
    <p:extLst>
      <p:ext uri="{BB962C8B-B14F-4D97-AF65-F5344CB8AC3E}">
        <p14:creationId xmlns:p14="http://schemas.microsoft.com/office/powerpoint/2010/main" val="3397638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FB361-F991-A1A7-0D72-4DA82B4B9E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F03A9F7-7D93-D708-4F98-8DB3DB1418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251AAE9-FEA7-7711-3025-443EA3864284}"/>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5" name="Footer Placeholder 4">
            <a:extLst>
              <a:ext uri="{FF2B5EF4-FFF2-40B4-BE49-F238E27FC236}">
                <a16:creationId xmlns:a16="http://schemas.microsoft.com/office/drawing/2014/main" id="{27F4E5BC-A334-AB2F-19A3-D142D0BD62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AA888C-4CD3-E913-C279-B513B2A9A158}"/>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1411284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EC87C-BAA5-1DEF-BF73-9CDEFD9E98B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409412-1192-8FB3-C331-042A3FA224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56CC89-235A-4A02-4CD0-E548452C8A6A}"/>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5" name="Footer Placeholder 4">
            <a:extLst>
              <a:ext uri="{FF2B5EF4-FFF2-40B4-BE49-F238E27FC236}">
                <a16:creationId xmlns:a16="http://schemas.microsoft.com/office/drawing/2014/main" id="{C0E93C9B-D652-47B7-0221-E36ED7B48E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EC0BE-A869-7937-C1FB-C81315CE7769}"/>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2505665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8066D4-C12A-2419-D537-099C7CC90C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9A9D64-7FFB-477E-35A8-DF40610A42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E5050B-C31B-FB39-05C8-D26B89406B46}"/>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5" name="Footer Placeholder 4">
            <a:extLst>
              <a:ext uri="{FF2B5EF4-FFF2-40B4-BE49-F238E27FC236}">
                <a16:creationId xmlns:a16="http://schemas.microsoft.com/office/drawing/2014/main" id="{A1190CC8-A554-58AB-B8F6-5E7DD5EF99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BE2256-31D0-B652-5D86-428B68C66B5E}"/>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125600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B9FC1-96D5-02AF-150F-9880CEF88B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1EB25A-833A-FF39-C474-0DA2B7157F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22C5499-94AA-A58D-D339-5C2EFB02376E}"/>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5" name="Footer Placeholder 4">
            <a:extLst>
              <a:ext uri="{FF2B5EF4-FFF2-40B4-BE49-F238E27FC236}">
                <a16:creationId xmlns:a16="http://schemas.microsoft.com/office/drawing/2014/main" id="{77CA640C-E932-575F-0CF3-853BF587E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7A4BB9-2AA7-CE36-DB9B-F0C6FB285DEC}"/>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2752446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F7DD0-A5FA-C4F2-A2B5-DC46490C83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6845227-E2A8-D560-5438-C0095A9C4A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40F402-8685-32FD-47AA-DD6D8BC0FE59}"/>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5" name="Footer Placeholder 4">
            <a:extLst>
              <a:ext uri="{FF2B5EF4-FFF2-40B4-BE49-F238E27FC236}">
                <a16:creationId xmlns:a16="http://schemas.microsoft.com/office/drawing/2014/main" id="{F01027B1-6B89-EF9D-28B5-7E7783ECD2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1696AF-C025-4B04-8D2E-CBB745BE5A23}"/>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1389334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22437-B739-586C-53DA-B3000C9D42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7991CD-A5ED-5344-5A70-04B5F836A7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DDC5B31-4426-C486-5061-736C331B1F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4C168C-4D1D-E91C-6A6F-50C398839223}"/>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6" name="Footer Placeholder 5">
            <a:extLst>
              <a:ext uri="{FF2B5EF4-FFF2-40B4-BE49-F238E27FC236}">
                <a16:creationId xmlns:a16="http://schemas.microsoft.com/office/drawing/2014/main" id="{D1C0B592-DAE1-320A-D239-AB093EACD7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50BBC0-7A55-E12C-AEA2-4424252B4D8D}"/>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3590734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2FFC2-D145-2F69-86EE-93F27CE5021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F843F4-390A-ACC0-930A-C25111FAEA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E97A5C-1950-A0F5-1999-8B8A57042B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B6E4DDB-4C6B-1518-3E03-D8F8874F65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AF1A59-1711-9085-D50B-0CC98DACF8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8B3B51-3546-3588-7A43-F60C0B361E6D}"/>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8" name="Footer Placeholder 7">
            <a:extLst>
              <a:ext uri="{FF2B5EF4-FFF2-40B4-BE49-F238E27FC236}">
                <a16:creationId xmlns:a16="http://schemas.microsoft.com/office/drawing/2014/main" id="{40964D57-484F-EE39-D169-4066D3FD87B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24EC8B5-28C6-87B3-F0AB-12C6801975A6}"/>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111599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C54E1-E026-3906-80C5-9043E7A0821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196CEA7-A7E2-6CD7-2827-467D71A10852}"/>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4" name="Footer Placeholder 3">
            <a:extLst>
              <a:ext uri="{FF2B5EF4-FFF2-40B4-BE49-F238E27FC236}">
                <a16:creationId xmlns:a16="http://schemas.microsoft.com/office/drawing/2014/main" id="{68DDD001-BD8E-F7DA-5C45-DB43FE16D1B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973E37B-A646-FF92-2713-8E1DEF8853B2}"/>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2008433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C16EF2-40E8-5E8B-858B-F4B8ABA1F6E6}"/>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3" name="Footer Placeholder 2">
            <a:extLst>
              <a:ext uri="{FF2B5EF4-FFF2-40B4-BE49-F238E27FC236}">
                <a16:creationId xmlns:a16="http://schemas.microsoft.com/office/drawing/2014/main" id="{921A5F5D-4038-B522-C7D9-488FD643238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70D2BFC-2640-840B-7476-0E14C0CA3978}"/>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117467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ED389-C1E8-0B6C-E8D1-D4031114CA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689E313-43AA-FB42-57B4-EF68B19B35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3BB93A7-F5E7-3836-7343-3904AC618E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6A6572-25D4-9E22-6DBA-51FEBB9B49DF}"/>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6" name="Footer Placeholder 5">
            <a:extLst>
              <a:ext uri="{FF2B5EF4-FFF2-40B4-BE49-F238E27FC236}">
                <a16:creationId xmlns:a16="http://schemas.microsoft.com/office/drawing/2014/main" id="{23AEBD13-4487-305B-C1E8-CF692EE4AA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4805B7-520C-6B17-BB7F-7B1A3F073929}"/>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204088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45552-789F-A542-6818-1A22F3BA8A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4384117-FD9D-8840-3489-B6D69FD113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E5DF7E-6847-6206-2BCD-62537DC26F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54518D-9FCA-8B42-5C19-89EA7BB52E6C}"/>
              </a:ext>
            </a:extLst>
          </p:cNvPr>
          <p:cNvSpPr>
            <a:spLocks noGrp="1"/>
          </p:cNvSpPr>
          <p:nvPr>
            <p:ph type="dt" sz="half" idx="10"/>
          </p:nvPr>
        </p:nvSpPr>
        <p:spPr/>
        <p:txBody>
          <a:bodyPr/>
          <a:lstStyle/>
          <a:p>
            <a:fld id="{9ABF2470-8DCD-4D16-84B4-773A31B70539}" type="datetimeFigureOut">
              <a:rPr lang="en-GB" smtClean="0"/>
              <a:t>01/07/2026</a:t>
            </a:fld>
            <a:endParaRPr lang="en-GB"/>
          </a:p>
        </p:txBody>
      </p:sp>
      <p:sp>
        <p:nvSpPr>
          <p:cNvPr id="6" name="Footer Placeholder 5">
            <a:extLst>
              <a:ext uri="{FF2B5EF4-FFF2-40B4-BE49-F238E27FC236}">
                <a16:creationId xmlns:a16="http://schemas.microsoft.com/office/drawing/2014/main" id="{FA6CB677-AA59-B53D-99D9-B3DF162CD0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B01B74-36E1-A815-CE36-8CA68C062DD9}"/>
              </a:ext>
            </a:extLst>
          </p:cNvPr>
          <p:cNvSpPr>
            <a:spLocks noGrp="1"/>
          </p:cNvSpPr>
          <p:nvPr>
            <p:ph type="sldNum" sz="quarter" idx="12"/>
          </p:nvPr>
        </p:nvSpPr>
        <p:spPr/>
        <p:txBody>
          <a:bodyPr/>
          <a:lstStyle/>
          <a:p>
            <a:fld id="{A955CF3E-B420-45B6-BE27-84A89FD3CAFD}" type="slidenum">
              <a:rPr lang="en-GB" smtClean="0"/>
              <a:t>‹#›</a:t>
            </a:fld>
            <a:endParaRPr lang="en-GB"/>
          </a:p>
        </p:txBody>
      </p:sp>
    </p:spTree>
    <p:extLst>
      <p:ext uri="{BB962C8B-B14F-4D97-AF65-F5344CB8AC3E}">
        <p14:creationId xmlns:p14="http://schemas.microsoft.com/office/powerpoint/2010/main" val="438477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317930-073B-FCA0-2DB7-3CEDD27F64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B5EBD5-33C6-FF72-BFD5-C89D6AE3EF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831E1B-0790-A753-5404-2CEA9F4A9E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BF2470-8DCD-4D16-84B4-773A31B70539}" type="datetimeFigureOut">
              <a:rPr lang="en-GB" smtClean="0"/>
              <a:t>01/07/2026</a:t>
            </a:fld>
            <a:endParaRPr lang="en-GB"/>
          </a:p>
        </p:txBody>
      </p:sp>
      <p:sp>
        <p:nvSpPr>
          <p:cNvPr id="5" name="Footer Placeholder 4">
            <a:extLst>
              <a:ext uri="{FF2B5EF4-FFF2-40B4-BE49-F238E27FC236}">
                <a16:creationId xmlns:a16="http://schemas.microsoft.com/office/drawing/2014/main" id="{428F8198-01FB-5A4B-32F7-9227234B6C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A83F96D-9DA9-5CAF-FBE6-88043D4D0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55CF3E-B420-45B6-BE27-84A89FD3CAFD}" type="slidenum">
              <a:rPr lang="en-GB" smtClean="0"/>
              <a:t>‹#›</a:t>
            </a:fld>
            <a:endParaRPr lang="en-GB"/>
          </a:p>
        </p:txBody>
      </p:sp>
    </p:spTree>
    <p:extLst>
      <p:ext uri="{BB962C8B-B14F-4D97-AF65-F5344CB8AC3E}">
        <p14:creationId xmlns:p14="http://schemas.microsoft.com/office/powerpoint/2010/main" val="2246435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unsplash.com/@chrisvomradio?utm_source=unsplash&amp;utm_medium=referral&amp;utm_content=creditCopyText" TargetMode="External"/><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hyperlink" Target="https://unsplash.com/photos/a-bench-in-a-park-ORFHEg6gTSg?utm_source=unsplash&amp;utm_medium=referral&amp;utm_content=creditCopyText"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blog.treedom.net/en/10-tips-to-protect-wildlife-during-a-heatwave" TargetMode="External"/><Relationship Id="rId2" Type="http://schemas.openxmlformats.org/officeDocument/2006/relationships/hyperlink" Target="https://www.wwf.org.uk/act/ways-to-help/wildlife-in-the-heat" TargetMode="External"/><Relationship Id="rId1" Type="http://schemas.openxmlformats.org/officeDocument/2006/relationships/slideLayout" Target="../slideLayouts/slideLayout4.xml"/><Relationship Id="rId5" Type="http://schemas.openxmlformats.org/officeDocument/2006/relationships/hyperlink" Target="https://www.bluecross.org.uk/advice/pets/how-to-keep-pets-cool-in-summer" TargetMode="Externa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8" Type="http://schemas.openxmlformats.org/officeDocument/2006/relationships/hyperlink" Target="https://prepare.campaign.gov.uk/be-informed-about-hazards/domestic-fire/" TargetMode="External"/><Relationship Id="rId13" Type="http://schemas.openxmlformats.org/officeDocument/2006/relationships/hyperlink" Target="https://prepare.campaign.gov.uk/be-informed-about-hazards/overseas-emergencies/" TargetMode="External"/><Relationship Id="rId18" Type="http://schemas.openxmlformats.org/officeDocument/2006/relationships/hyperlink" Target="https://prepare.campaign.gov.uk/be-informed-about-hazards/terrorism/" TargetMode="External"/><Relationship Id="rId3" Type="http://schemas.openxmlformats.org/officeDocument/2006/relationships/hyperlink" Target="https://prepare.campaign.gov.uk/be-informed-about-hazards/animal-plant-health/" TargetMode="External"/><Relationship Id="rId21" Type="http://schemas.openxmlformats.org/officeDocument/2006/relationships/hyperlink" Target="https://www.sustainablefoodplaces.org/" TargetMode="External"/><Relationship Id="rId7" Type="http://schemas.openxmlformats.org/officeDocument/2006/relationships/hyperlink" Target="https://prepare.campaign.gov.uk/be-informed-about-hazards/droughts/" TargetMode="External"/><Relationship Id="rId12" Type="http://schemas.openxmlformats.org/officeDocument/2006/relationships/hyperlink" Target="https://prepare.campaign.gov.uk/be-informed-about-hazards/health-infectious-disease-outbreaks/" TargetMode="External"/><Relationship Id="rId17" Type="http://schemas.openxmlformats.org/officeDocument/2006/relationships/hyperlink" Target="https://prepare.campaign.gov.uk/be-informed-about-hazards/storms/" TargetMode="External"/><Relationship Id="rId2" Type="http://schemas.openxmlformats.org/officeDocument/2006/relationships/hyperlink" Target="https://prepare.campaign.gov.uk/" TargetMode="External"/><Relationship Id="rId16" Type="http://schemas.openxmlformats.org/officeDocument/2006/relationships/hyperlink" Target="https://prepare.campaign.gov.uk/be-informed-about-hazards/power-cuts/" TargetMode="External"/><Relationship Id="rId20" Type="http://schemas.openxmlformats.org/officeDocument/2006/relationships/hyperlink" Target="https://prepare.campaign.gov.uk/be-informed-about-hazards/wildfires/" TargetMode="External"/><Relationship Id="rId1" Type="http://schemas.openxmlformats.org/officeDocument/2006/relationships/slideLayout" Target="../slideLayouts/slideLayout4.xml"/><Relationship Id="rId6" Type="http://schemas.openxmlformats.org/officeDocument/2006/relationships/hyperlink" Target="https://prepare.campaign.gov.uk/be-informed-about-hazards/cyber/" TargetMode="External"/><Relationship Id="rId11" Type="http://schemas.openxmlformats.org/officeDocument/2006/relationships/hyperlink" Target="https://prepare.campaign.gov.uk/be-informed-about-hazards/hot-weather/" TargetMode="External"/><Relationship Id="rId5" Type="http://schemas.openxmlformats.org/officeDocument/2006/relationships/hyperlink" Target="https://prepare.campaign.gov.uk/be-informed-about-hazards/cold-weather-snow-ice/" TargetMode="External"/><Relationship Id="rId15" Type="http://schemas.openxmlformats.org/officeDocument/2006/relationships/hyperlink" Target="https://prepare.campaign.gov.uk/be-informed-about-hazards/air-pollution/" TargetMode="External"/><Relationship Id="rId10" Type="http://schemas.openxmlformats.org/officeDocument/2006/relationships/hyperlink" Target="https://prepare.campaign.gov.uk/be-informed-about-hazards/hazardous-materials-incident/" TargetMode="External"/><Relationship Id="rId19" Type="http://schemas.openxmlformats.org/officeDocument/2006/relationships/hyperlink" Target="https://prepare.campaign.gov.uk/be-informed-about-hazards/water-supply-interruptions-or-outages/" TargetMode="External"/><Relationship Id="rId4" Type="http://schemas.openxmlformats.org/officeDocument/2006/relationships/hyperlink" Target="https://prepare.campaign.gov.uk/be-informed-about-hazards/health-antimicrobial-resistance/" TargetMode="External"/><Relationship Id="rId9" Type="http://schemas.openxmlformats.org/officeDocument/2006/relationships/hyperlink" Target="https://prepare.campaign.gov.uk/be-informed-about-hazards/flooding/" TargetMode="External"/><Relationship Id="rId14" Type="http://schemas.openxmlformats.org/officeDocument/2006/relationships/hyperlink" Target="https://prepare.campaign.gov.uk/be-informed-about-hazards/phone-broadband-outage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users/graphixmade-24773918/?utm_source=link-attribution&amp;utm_medium=referral&amp;utm_campaign=image&amp;utm_content=8797308" TargetMode="External"/><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hyperlink" Target="https://pixabay.com/?utm_source=link-attribution&amp;utm_medium=referral&amp;utm_campaign=image&amp;utm_content=879730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unsplash.com/@chriswebdog?utm_source=unsplash&amp;utm_medium=referral&amp;utm_content=creditCopyText"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hyperlink" Target="https://unsplash.com/photos/brown-and-white-concrete-house-beside-river-during-daytime-9Jgn8hSYUFc?utm_source=unsplash&amp;utm_medium=referral&amp;utm_content=creditCopyText"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nebriefing.or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v.uk/guidance/local-resilience-forums-contact-details"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slcc.co.uk/site/wp-content/uploads/2026/03/Revised-Community-Emergency-Plan-Template-February-2026.pdf"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www.nhs.uk/conditions/heat-exhaustion-heatstroke/"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wiki.greatcollaboration.uk/knowledgebase/society/emergency-planning/heatwaves"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gmgreencity.com/projects-and-campaigns/refill-greater-manchester/" TargetMode="External"/><Relationship Id="rId2" Type="http://schemas.openxmlformats.org/officeDocument/2006/relationships/hyperlink" Target="https://www.refill.org.uk/refill-schemes" TargetMode="Externa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hyperlink" Target="https://www.refill.org.uk/contac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www.rlss.org.uk/listing/category/summer-water-safety"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0B1EC6E-C1C1-4FAB-37F8-7A62DAC8E1BF}"/>
              </a:ext>
            </a:extLst>
          </p:cNvPr>
          <p:cNvPicPr>
            <a:picLocks noChangeAspect="1"/>
          </p:cNvPicPr>
          <p:nvPr/>
        </p:nvPicPr>
        <p:blipFill>
          <a:blip r:embed="rId2">
            <a:extLst>
              <a:ext uri="{28A0092B-C50C-407E-A947-70E740481C1C}">
                <a14:useLocalDpi xmlns:a14="http://schemas.microsoft.com/office/drawing/2010/main" val="0"/>
              </a:ext>
            </a:extLst>
          </a:blip>
          <a:srcRect b="17295"/>
          <a:stretch>
            <a:fillRect/>
          </a:stretch>
        </p:blipFill>
        <p:spPr>
          <a:xfrm>
            <a:off x="-1504" y="0"/>
            <a:ext cx="12191980" cy="6856718"/>
          </a:xfrm>
          <a:prstGeom prst="rect">
            <a:avLst/>
          </a:prstGeom>
        </p:spPr>
      </p:pic>
      <p:sp>
        <p:nvSpPr>
          <p:cNvPr id="4" name="TextBox 3">
            <a:extLst>
              <a:ext uri="{FF2B5EF4-FFF2-40B4-BE49-F238E27FC236}">
                <a16:creationId xmlns:a16="http://schemas.microsoft.com/office/drawing/2014/main" id="{7BB396B2-DC9B-71B9-AB04-B7FBEF3A3791}"/>
              </a:ext>
            </a:extLst>
          </p:cNvPr>
          <p:cNvSpPr txBox="1"/>
          <p:nvPr/>
        </p:nvSpPr>
        <p:spPr>
          <a:xfrm>
            <a:off x="7891133" y="6358456"/>
            <a:ext cx="3668440" cy="369332"/>
          </a:xfrm>
          <a:prstGeom prst="rect">
            <a:avLst/>
          </a:prstGeom>
          <a:noFill/>
        </p:spPr>
        <p:txBody>
          <a:bodyPr wrap="none" rtlCol="0">
            <a:spAutoFit/>
          </a:bodyPr>
          <a:lstStyle/>
          <a:p>
            <a:r>
              <a:rPr lang="en-GB" dirty="0"/>
              <a:t>Photo by </a:t>
            </a:r>
            <a:r>
              <a:rPr lang="en-GB" dirty="0">
                <a:hlinkClick r:id="rId3"/>
              </a:rPr>
              <a:t>Chris Weiher</a:t>
            </a:r>
            <a:r>
              <a:rPr lang="en-GB" dirty="0"/>
              <a:t> on </a:t>
            </a:r>
            <a:r>
              <a:rPr lang="en-GB" dirty="0" err="1">
                <a:hlinkClick r:id="rId4"/>
              </a:rPr>
              <a:t>Unsplash</a:t>
            </a:r>
            <a:endParaRPr lang="en-GB" dirty="0"/>
          </a:p>
        </p:txBody>
      </p:sp>
      <p:sp>
        <p:nvSpPr>
          <p:cNvPr id="5" name="TextBox 4">
            <a:extLst>
              <a:ext uri="{FF2B5EF4-FFF2-40B4-BE49-F238E27FC236}">
                <a16:creationId xmlns:a16="http://schemas.microsoft.com/office/drawing/2014/main" id="{F4EB3316-0232-8FE9-502F-1F42B8155ED0}"/>
              </a:ext>
            </a:extLst>
          </p:cNvPr>
          <p:cNvSpPr txBox="1"/>
          <p:nvPr/>
        </p:nvSpPr>
        <p:spPr>
          <a:xfrm>
            <a:off x="461727" y="5078994"/>
            <a:ext cx="5241691" cy="1569660"/>
          </a:xfrm>
          <a:prstGeom prst="rect">
            <a:avLst/>
          </a:prstGeom>
          <a:noFill/>
        </p:spPr>
        <p:txBody>
          <a:bodyPr wrap="none" rtlCol="0">
            <a:spAutoFit/>
          </a:bodyPr>
          <a:lstStyle/>
          <a:p>
            <a:r>
              <a:rPr lang="en-GB" sz="9600" b="1" dirty="0"/>
              <a:t>TOO HOT</a:t>
            </a:r>
          </a:p>
        </p:txBody>
      </p:sp>
    </p:spTree>
    <p:extLst>
      <p:ext uri="{BB962C8B-B14F-4D97-AF65-F5344CB8AC3E}">
        <p14:creationId xmlns:p14="http://schemas.microsoft.com/office/powerpoint/2010/main" val="4052698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B23DD-8B9E-BA77-50B3-2B936478A467}"/>
              </a:ext>
            </a:extLst>
          </p:cNvPr>
          <p:cNvSpPr>
            <a:spLocks noGrp="1"/>
          </p:cNvSpPr>
          <p:nvPr>
            <p:ph type="title"/>
          </p:nvPr>
        </p:nvSpPr>
        <p:spPr>
          <a:xfrm>
            <a:off x="838200" y="365126"/>
            <a:ext cx="10515600" cy="902360"/>
          </a:xfrm>
        </p:spPr>
        <p:txBody>
          <a:bodyPr/>
          <a:lstStyle/>
          <a:p>
            <a:pPr algn="ctr"/>
            <a:r>
              <a:rPr lang="en-GB" dirty="0"/>
              <a:t>And wildlife can also suffer from heatwaves…</a:t>
            </a:r>
          </a:p>
        </p:txBody>
      </p:sp>
      <p:sp>
        <p:nvSpPr>
          <p:cNvPr id="3" name="Content Placeholder 2">
            <a:extLst>
              <a:ext uri="{FF2B5EF4-FFF2-40B4-BE49-F238E27FC236}">
                <a16:creationId xmlns:a16="http://schemas.microsoft.com/office/drawing/2014/main" id="{DF617E25-327E-8033-DFB9-6791A0F6C2B5}"/>
              </a:ext>
            </a:extLst>
          </p:cNvPr>
          <p:cNvSpPr>
            <a:spLocks noGrp="1"/>
          </p:cNvSpPr>
          <p:nvPr>
            <p:ph sz="half" idx="1"/>
          </p:nvPr>
        </p:nvSpPr>
        <p:spPr>
          <a:xfrm>
            <a:off x="6492859" y="1267486"/>
            <a:ext cx="5181600" cy="4351338"/>
          </a:xfrm>
          <a:solidFill>
            <a:schemeClr val="accent6">
              <a:lumMod val="40000"/>
              <a:lumOff val="60000"/>
            </a:schemeClr>
          </a:solidFill>
        </p:spPr>
        <p:txBody>
          <a:bodyPr/>
          <a:lstStyle/>
          <a:p>
            <a:pPr marL="0" indent="0">
              <a:buNone/>
            </a:pPr>
            <a:r>
              <a:rPr lang="en-GB" dirty="0">
                <a:hlinkClick r:id="rId2"/>
              </a:rPr>
              <a:t>The WWF </a:t>
            </a:r>
            <a:r>
              <a:rPr lang="en-GB" dirty="0"/>
              <a:t>and </a:t>
            </a:r>
            <a:r>
              <a:rPr lang="en-GB" dirty="0" err="1">
                <a:hlinkClick r:id="rId3"/>
              </a:rPr>
              <a:t>Treedom</a:t>
            </a:r>
            <a:r>
              <a:rPr lang="en-GB" dirty="0"/>
              <a:t> have published advice on how we can support wildlife during heatwaves, including: </a:t>
            </a:r>
          </a:p>
          <a:p>
            <a:r>
              <a:rPr lang="en-GB" dirty="0"/>
              <a:t>Provide water</a:t>
            </a:r>
          </a:p>
          <a:p>
            <a:r>
              <a:rPr lang="en-GB" dirty="0"/>
              <a:t>Create shade</a:t>
            </a:r>
          </a:p>
          <a:p>
            <a:r>
              <a:rPr lang="en-GB" dirty="0"/>
              <a:t>Offer food</a:t>
            </a:r>
          </a:p>
          <a:p>
            <a:r>
              <a:rPr lang="en-GB" dirty="0"/>
              <a:t>Plant native plants</a:t>
            </a:r>
          </a:p>
          <a:p>
            <a:r>
              <a:rPr lang="en-GB" dirty="0"/>
              <a:t>Avoid disturbing nests</a:t>
            </a:r>
          </a:p>
        </p:txBody>
      </p:sp>
      <p:pic>
        <p:nvPicPr>
          <p:cNvPr id="5" name="Content Placeholder 4">
            <a:extLst>
              <a:ext uri="{FF2B5EF4-FFF2-40B4-BE49-F238E27FC236}">
                <a16:creationId xmlns:a16="http://schemas.microsoft.com/office/drawing/2014/main" id="{C7C0EFDB-B008-2389-42A0-D6871CB6E1F3}"/>
              </a:ext>
            </a:extLst>
          </p:cNvPr>
          <p:cNvPicPr>
            <a:picLocks noGrp="1" noChangeAspect="1"/>
          </p:cNvPicPr>
          <p:nvPr>
            <p:ph sz="half" idx="2"/>
          </p:nvPr>
        </p:nvPicPr>
        <p:blipFill>
          <a:blip r:embed="rId4"/>
          <a:stretch>
            <a:fillRect/>
          </a:stretch>
        </p:blipFill>
        <p:spPr>
          <a:xfrm>
            <a:off x="683205" y="1267486"/>
            <a:ext cx="5181600" cy="3454400"/>
          </a:xfrm>
          <a:prstGeom prst="rect">
            <a:avLst/>
          </a:prstGeom>
        </p:spPr>
      </p:pic>
      <p:sp>
        <p:nvSpPr>
          <p:cNvPr id="6" name="TextBox 5">
            <a:extLst>
              <a:ext uri="{FF2B5EF4-FFF2-40B4-BE49-F238E27FC236}">
                <a16:creationId xmlns:a16="http://schemas.microsoft.com/office/drawing/2014/main" id="{3A1AD881-0C14-F9A1-7EA9-BF29C8704E74}"/>
              </a:ext>
            </a:extLst>
          </p:cNvPr>
          <p:cNvSpPr txBox="1"/>
          <p:nvPr/>
        </p:nvSpPr>
        <p:spPr>
          <a:xfrm>
            <a:off x="517541" y="4923214"/>
            <a:ext cx="5693995" cy="1569660"/>
          </a:xfrm>
          <a:prstGeom prst="rect">
            <a:avLst/>
          </a:prstGeom>
          <a:noFill/>
        </p:spPr>
        <p:txBody>
          <a:bodyPr wrap="none" rtlCol="0">
            <a:spAutoFit/>
          </a:bodyPr>
          <a:lstStyle/>
          <a:p>
            <a:r>
              <a:rPr lang="en-GB" sz="2400" dirty="0"/>
              <a:t>Local wildlife do not need to be disturbed </a:t>
            </a:r>
          </a:p>
          <a:p>
            <a:r>
              <a:rPr lang="en-GB" sz="2400" dirty="0"/>
              <a:t>by people jumping into their homes!</a:t>
            </a:r>
          </a:p>
          <a:p>
            <a:r>
              <a:rPr lang="en-GB" sz="2400" dirty="0"/>
              <a:t>Be aware of wildlife in streams, lakes and </a:t>
            </a:r>
          </a:p>
          <a:p>
            <a:r>
              <a:rPr lang="en-GB" sz="2400" dirty="0"/>
              <a:t>rivers, and follow any warning signs.</a:t>
            </a:r>
          </a:p>
        </p:txBody>
      </p:sp>
      <p:sp>
        <p:nvSpPr>
          <p:cNvPr id="4" name="TextBox 3">
            <a:extLst>
              <a:ext uri="{FF2B5EF4-FFF2-40B4-BE49-F238E27FC236}">
                <a16:creationId xmlns:a16="http://schemas.microsoft.com/office/drawing/2014/main" id="{AD77EFB9-8B26-3859-4B65-14CC775D5EA4}"/>
              </a:ext>
            </a:extLst>
          </p:cNvPr>
          <p:cNvSpPr txBox="1"/>
          <p:nvPr/>
        </p:nvSpPr>
        <p:spPr>
          <a:xfrm>
            <a:off x="7071724" y="5785164"/>
            <a:ext cx="4602735" cy="830997"/>
          </a:xfrm>
          <a:prstGeom prst="rect">
            <a:avLst/>
          </a:prstGeom>
          <a:noFill/>
        </p:spPr>
        <p:txBody>
          <a:bodyPr wrap="none" rtlCol="0">
            <a:spAutoFit/>
          </a:bodyPr>
          <a:lstStyle/>
          <a:p>
            <a:r>
              <a:rPr lang="en-GB" sz="2400" dirty="0"/>
              <a:t>And don’t forget water and shade </a:t>
            </a:r>
          </a:p>
          <a:p>
            <a:pPr algn="ctr"/>
            <a:r>
              <a:rPr lang="en-GB" sz="2400" dirty="0"/>
              <a:t>for your pets – </a:t>
            </a:r>
            <a:r>
              <a:rPr lang="en-GB" sz="2400" dirty="0">
                <a:hlinkClick r:id="rId5"/>
              </a:rPr>
              <a:t>Blue Cross advice</a:t>
            </a:r>
            <a:endParaRPr lang="en-GB" sz="2400" dirty="0"/>
          </a:p>
        </p:txBody>
      </p:sp>
    </p:spTree>
    <p:extLst>
      <p:ext uri="{BB962C8B-B14F-4D97-AF65-F5344CB8AC3E}">
        <p14:creationId xmlns:p14="http://schemas.microsoft.com/office/powerpoint/2010/main" val="2548613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0A5ED-6B6A-2E88-1F1F-6FE9259D2596}"/>
              </a:ext>
            </a:extLst>
          </p:cNvPr>
          <p:cNvSpPr>
            <a:spLocks noGrp="1"/>
          </p:cNvSpPr>
          <p:nvPr>
            <p:ph type="title"/>
          </p:nvPr>
        </p:nvSpPr>
        <p:spPr/>
        <p:txBody>
          <a:bodyPr>
            <a:normAutofit/>
          </a:bodyPr>
          <a:lstStyle/>
          <a:p>
            <a:pPr algn="ctr"/>
            <a:r>
              <a:rPr lang="en-GB" dirty="0"/>
              <a:t>There is wider topic coverage in the (quiet) </a:t>
            </a:r>
            <a:br>
              <a:rPr lang="en-GB" dirty="0"/>
            </a:br>
            <a:r>
              <a:rPr lang="en-GB" dirty="0">
                <a:hlinkClick r:id="rId2"/>
              </a:rPr>
              <a:t>UK Government’s Prepare campaign</a:t>
            </a:r>
            <a:endParaRPr lang="en-GB" dirty="0"/>
          </a:p>
        </p:txBody>
      </p:sp>
      <p:sp>
        <p:nvSpPr>
          <p:cNvPr id="3" name="Content Placeholder 2">
            <a:extLst>
              <a:ext uri="{FF2B5EF4-FFF2-40B4-BE49-F238E27FC236}">
                <a16:creationId xmlns:a16="http://schemas.microsoft.com/office/drawing/2014/main" id="{00B1D1A8-77B4-5903-F3A0-A4CE0EAA07FC}"/>
              </a:ext>
            </a:extLst>
          </p:cNvPr>
          <p:cNvSpPr>
            <a:spLocks noGrp="1"/>
          </p:cNvSpPr>
          <p:nvPr>
            <p:ph sz="half" idx="1"/>
          </p:nvPr>
        </p:nvSpPr>
        <p:spPr/>
        <p:txBody>
          <a:bodyPr>
            <a:normAutofit fontScale="92500" lnSpcReduction="10000"/>
          </a:bodyPr>
          <a:lstStyle/>
          <a:p>
            <a:r>
              <a:rPr lang="en-GB" dirty="0">
                <a:hlinkClick r:id="rId3"/>
              </a:rPr>
              <a:t>Animal and plant health</a:t>
            </a:r>
            <a:endParaRPr lang="en-GB" dirty="0"/>
          </a:p>
          <a:p>
            <a:r>
              <a:rPr lang="en-GB" dirty="0">
                <a:hlinkClick r:id="rId4"/>
              </a:rPr>
              <a:t>Antimicrobial resistance</a:t>
            </a:r>
            <a:endParaRPr lang="en-GB" dirty="0"/>
          </a:p>
          <a:p>
            <a:r>
              <a:rPr lang="en-GB" dirty="0">
                <a:hlinkClick r:id="rId5"/>
              </a:rPr>
              <a:t>Cold weather, snow and ice</a:t>
            </a:r>
            <a:endParaRPr lang="en-GB" dirty="0"/>
          </a:p>
          <a:p>
            <a:r>
              <a:rPr lang="en-GB" dirty="0">
                <a:hlinkClick r:id="rId6"/>
              </a:rPr>
              <a:t>Cyber</a:t>
            </a:r>
            <a:endParaRPr lang="en-GB" dirty="0"/>
          </a:p>
          <a:p>
            <a:r>
              <a:rPr lang="en-GB" dirty="0">
                <a:hlinkClick r:id="rId7"/>
              </a:rPr>
              <a:t>Droughts</a:t>
            </a:r>
            <a:endParaRPr lang="en-GB" dirty="0"/>
          </a:p>
          <a:p>
            <a:r>
              <a:rPr lang="en-GB" dirty="0">
                <a:hlinkClick r:id="rId8"/>
              </a:rPr>
              <a:t>Fires in the home</a:t>
            </a:r>
            <a:endParaRPr lang="en-GB" dirty="0"/>
          </a:p>
          <a:p>
            <a:r>
              <a:rPr lang="en-GB" dirty="0">
                <a:hlinkClick r:id="rId9"/>
              </a:rPr>
              <a:t>Flooding</a:t>
            </a:r>
            <a:endParaRPr lang="en-GB" dirty="0"/>
          </a:p>
          <a:p>
            <a:r>
              <a:rPr lang="en-GB" dirty="0">
                <a:hlinkClick r:id="rId10"/>
              </a:rPr>
              <a:t>Hazardous substance and radiation exposure</a:t>
            </a:r>
            <a:endParaRPr lang="en-GB" dirty="0"/>
          </a:p>
          <a:p>
            <a:r>
              <a:rPr lang="en-GB" dirty="0">
                <a:hlinkClick r:id="rId11"/>
              </a:rPr>
              <a:t>Hot weather and heatwaves</a:t>
            </a:r>
            <a:endParaRPr lang="en-GB" dirty="0"/>
          </a:p>
          <a:p>
            <a:endParaRPr lang="en-GB" dirty="0"/>
          </a:p>
        </p:txBody>
      </p:sp>
      <p:sp>
        <p:nvSpPr>
          <p:cNvPr id="4" name="Content Placeholder 3">
            <a:extLst>
              <a:ext uri="{FF2B5EF4-FFF2-40B4-BE49-F238E27FC236}">
                <a16:creationId xmlns:a16="http://schemas.microsoft.com/office/drawing/2014/main" id="{9127FABE-198A-097B-9F9D-5960A627B469}"/>
              </a:ext>
            </a:extLst>
          </p:cNvPr>
          <p:cNvSpPr>
            <a:spLocks noGrp="1"/>
          </p:cNvSpPr>
          <p:nvPr>
            <p:ph sz="half" idx="2"/>
          </p:nvPr>
        </p:nvSpPr>
        <p:spPr/>
        <p:txBody>
          <a:bodyPr>
            <a:normAutofit fontScale="92500" lnSpcReduction="10000"/>
          </a:bodyPr>
          <a:lstStyle/>
          <a:p>
            <a:r>
              <a:rPr lang="en-GB" dirty="0">
                <a:hlinkClick r:id="rId12"/>
              </a:rPr>
              <a:t>Infectious disease outbreaks</a:t>
            </a:r>
            <a:endParaRPr lang="en-GB" dirty="0"/>
          </a:p>
          <a:p>
            <a:r>
              <a:rPr lang="en-GB" dirty="0">
                <a:hlinkClick r:id="rId13"/>
              </a:rPr>
              <a:t>Overseas emergencies</a:t>
            </a:r>
            <a:endParaRPr lang="en-GB" dirty="0"/>
          </a:p>
          <a:p>
            <a:r>
              <a:rPr lang="en-GB" dirty="0">
                <a:hlinkClick r:id="rId14"/>
              </a:rPr>
              <a:t>Phone and broadband outages</a:t>
            </a:r>
            <a:endParaRPr lang="en-GB" dirty="0"/>
          </a:p>
          <a:p>
            <a:r>
              <a:rPr lang="en-GB" dirty="0">
                <a:hlinkClick r:id="rId15"/>
              </a:rPr>
              <a:t>Poor air quality and pollution</a:t>
            </a:r>
            <a:endParaRPr lang="en-GB" dirty="0"/>
          </a:p>
          <a:p>
            <a:r>
              <a:rPr lang="en-GB" dirty="0">
                <a:hlinkClick r:id="rId16"/>
              </a:rPr>
              <a:t>Power cuts</a:t>
            </a:r>
            <a:endParaRPr lang="en-GB" dirty="0"/>
          </a:p>
          <a:p>
            <a:r>
              <a:rPr lang="en-GB" dirty="0">
                <a:hlinkClick r:id="rId17"/>
              </a:rPr>
              <a:t>Storms</a:t>
            </a:r>
            <a:endParaRPr lang="en-GB" dirty="0"/>
          </a:p>
          <a:p>
            <a:r>
              <a:rPr lang="en-GB" dirty="0">
                <a:hlinkClick r:id="rId18"/>
              </a:rPr>
              <a:t>Terrorism</a:t>
            </a:r>
            <a:endParaRPr lang="en-GB" dirty="0"/>
          </a:p>
          <a:p>
            <a:r>
              <a:rPr lang="en-GB" dirty="0">
                <a:hlinkClick r:id="rId19"/>
              </a:rPr>
              <a:t>Water supply interruptions or outages</a:t>
            </a:r>
            <a:endParaRPr lang="en-GB" dirty="0"/>
          </a:p>
          <a:p>
            <a:r>
              <a:rPr lang="en-GB" dirty="0">
                <a:hlinkClick r:id="rId20"/>
              </a:rPr>
              <a:t>Wildfires</a:t>
            </a:r>
            <a:endParaRPr lang="en-GB" dirty="0"/>
          </a:p>
          <a:p>
            <a:endParaRPr lang="en-GB" dirty="0"/>
          </a:p>
        </p:txBody>
      </p:sp>
      <p:sp>
        <p:nvSpPr>
          <p:cNvPr id="5" name="TextBox 4">
            <a:extLst>
              <a:ext uri="{FF2B5EF4-FFF2-40B4-BE49-F238E27FC236}">
                <a16:creationId xmlns:a16="http://schemas.microsoft.com/office/drawing/2014/main" id="{2126D0CD-89C9-C8F8-F35D-6ED2E8F3594F}"/>
              </a:ext>
            </a:extLst>
          </p:cNvPr>
          <p:cNvSpPr txBox="1"/>
          <p:nvPr/>
        </p:nvSpPr>
        <p:spPr>
          <a:xfrm>
            <a:off x="755073" y="6231265"/>
            <a:ext cx="10970696" cy="523220"/>
          </a:xfrm>
          <a:prstGeom prst="rect">
            <a:avLst/>
          </a:prstGeom>
          <a:noFill/>
        </p:spPr>
        <p:txBody>
          <a:bodyPr wrap="none" rtlCol="0">
            <a:spAutoFit/>
          </a:bodyPr>
          <a:lstStyle/>
          <a:p>
            <a:r>
              <a:rPr lang="en-GB" sz="2800" b="1" dirty="0">
                <a:solidFill>
                  <a:srgbClr val="FF0000"/>
                </a:solidFill>
              </a:rPr>
              <a:t>BUT NOT FOOD SUPPLY!  </a:t>
            </a:r>
            <a:r>
              <a:rPr lang="en-GB" sz="2800" b="1" dirty="0">
                <a:solidFill>
                  <a:srgbClr val="00B050"/>
                </a:solidFill>
              </a:rPr>
              <a:t>CHECK OUT </a:t>
            </a:r>
            <a:r>
              <a:rPr lang="en-GB" sz="2800" b="1" dirty="0">
                <a:solidFill>
                  <a:srgbClr val="00B050"/>
                </a:solidFill>
                <a:hlinkClick r:id="rId21"/>
              </a:rPr>
              <a:t>SUSTAINABLE FOOD PLACES</a:t>
            </a:r>
            <a:endParaRPr lang="en-GB" sz="2800" b="1" dirty="0">
              <a:solidFill>
                <a:srgbClr val="00B050"/>
              </a:solidFill>
            </a:endParaRPr>
          </a:p>
        </p:txBody>
      </p:sp>
    </p:spTree>
    <p:extLst>
      <p:ext uri="{BB962C8B-B14F-4D97-AF65-F5344CB8AC3E}">
        <p14:creationId xmlns:p14="http://schemas.microsoft.com/office/powerpoint/2010/main" val="1469316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14C14CC-FC4B-E5F8-40DA-00B6E330BF98}"/>
              </a:ext>
            </a:extLst>
          </p:cNvPr>
          <p:cNvPicPr>
            <a:picLocks noChangeAspect="1"/>
          </p:cNvPicPr>
          <p:nvPr/>
        </p:nvPicPr>
        <p:blipFill>
          <a:blip r:embed="rId2">
            <a:extLst>
              <a:ext uri="{28A0092B-C50C-407E-A947-70E740481C1C}">
                <a14:useLocalDpi xmlns:a14="http://schemas.microsoft.com/office/drawing/2010/main" val="0"/>
              </a:ext>
            </a:extLst>
          </a:blip>
          <a:srcRect t="19167" b="28131"/>
          <a:stretch>
            <a:fillRect/>
          </a:stretch>
        </p:blipFill>
        <p:spPr>
          <a:xfrm>
            <a:off x="456817" y="500064"/>
            <a:ext cx="11277600" cy="5943600"/>
          </a:xfrm>
          <a:prstGeom prst="rect">
            <a:avLst/>
          </a:prstGeom>
        </p:spPr>
      </p:pic>
      <p:sp>
        <p:nvSpPr>
          <p:cNvPr id="9" name="TextBox 8">
            <a:extLst>
              <a:ext uri="{FF2B5EF4-FFF2-40B4-BE49-F238E27FC236}">
                <a16:creationId xmlns:a16="http://schemas.microsoft.com/office/drawing/2014/main" id="{8B2D1B96-06F6-91A0-771F-CE3F352F93D8}"/>
              </a:ext>
            </a:extLst>
          </p:cNvPr>
          <p:cNvSpPr txBox="1"/>
          <p:nvPr/>
        </p:nvSpPr>
        <p:spPr>
          <a:xfrm>
            <a:off x="7524750" y="6488240"/>
            <a:ext cx="3825599" cy="369332"/>
          </a:xfrm>
          <a:prstGeom prst="rect">
            <a:avLst/>
          </a:prstGeom>
          <a:noFill/>
        </p:spPr>
        <p:txBody>
          <a:bodyPr wrap="none" rtlCol="0">
            <a:spAutoFit/>
          </a:bodyPr>
          <a:lstStyle/>
          <a:p>
            <a:r>
              <a:rPr lang="en-GB" dirty="0">
                <a:solidFill>
                  <a:schemeClr val="bg1"/>
                </a:solidFill>
              </a:rPr>
              <a:t>Image by </a:t>
            </a:r>
            <a:r>
              <a:rPr lang="en-GB" u="sng" dirty="0">
                <a:solidFill>
                  <a:schemeClr val="bg1"/>
                </a:solidFill>
                <a:hlinkClick r:id="rId3">
                  <a:extLst>
                    <a:ext uri="{A12FA001-AC4F-418D-AE19-62706E023703}">
                      <ahyp:hlinkClr xmlns:ahyp="http://schemas.microsoft.com/office/drawing/2018/hyperlinkcolor" val="tx"/>
                    </a:ext>
                  </a:extLst>
                </a:hlinkClick>
              </a:rPr>
              <a:t>Graphix Made</a:t>
            </a:r>
            <a:r>
              <a:rPr lang="en-GB" dirty="0">
                <a:solidFill>
                  <a:schemeClr val="bg1"/>
                </a:solidFill>
              </a:rPr>
              <a:t> from </a:t>
            </a:r>
            <a:r>
              <a:rPr lang="en-GB" u="sng" dirty="0" err="1">
                <a:solidFill>
                  <a:schemeClr val="bg1"/>
                </a:solidFill>
                <a:hlinkClick r:id="rId4">
                  <a:extLst>
                    <a:ext uri="{A12FA001-AC4F-418D-AE19-62706E023703}">
                      <ahyp:hlinkClr xmlns:ahyp="http://schemas.microsoft.com/office/drawing/2018/hyperlinkcolor" val="tx"/>
                    </a:ext>
                  </a:extLst>
                </a:hlinkClick>
              </a:rPr>
              <a:t>Pixabay</a:t>
            </a:r>
            <a:endParaRPr lang="en-GB" dirty="0">
              <a:solidFill>
                <a:schemeClr val="bg1"/>
              </a:solidFill>
            </a:endParaRPr>
          </a:p>
        </p:txBody>
      </p:sp>
    </p:spTree>
    <p:extLst>
      <p:ext uri="{BB962C8B-B14F-4D97-AF65-F5344CB8AC3E}">
        <p14:creationId xmlns:p14="http://schemas.microsoft.com/office/powerpoint/2010/main" val="631482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A281D31-1128-956C-B0D2-FF86D286DC3C}"/>
              </a:ext>
            </a:extLst>
          </p:cNvPr>
          <p:cNvPicPr>
            <a:picLocks noChangeAspect="1"/>
          </p:cNvPicPr>
          <p:nvPr/>
        </p:nvPicPr>
        <p:blipFill>
          <a:blip r:embed="rId2">
            <a:extLst>
              <a:ext uri="{28A0092B-C50C-407E-A947-70E740481C1C}">
                <a14:useLocalDpi xmlns:a14="http://schemas.microsoft.com/office/drawing/2010/main" val="0"/>
              </a:ext>
            </a:extLst>
          </a:blip>
          <a:srcRect b="15730"/>
          <a:stretch>
            <a:fillRect/>
          </a:stretch>
        </p:blipFill>
        <p:spPr>
          <a:xfrm>
            <a:off x="-3047" y="10"/>
            <a:ext cx="12191999" cy="6857990"/>
          </a:xfrm>
          <a:prstGeom prst="rect">
            <a:avLst/>
          </a:prstGeom>
        </p:spPr>
      </p:pic>
      <p:sp>
        <p:nvSpPr>
          <p:cNvPr id="17" name="Rectangle 1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5E6D5B1-C913-56CD-AD71-1E610A143975}"/>
              </a:ext>
            </a:extLst>
          </p:cNvPr>
          <p:cNvSpPr txBox="1"/>
          <p:nvPr/>
        </p:nvSpPr>
        <p:spPr>
          <a:xfrm>
            <a:off x="1097280" y="325550"/>
            <a:ext cx="10058400" cy="3574778"/>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p>
            <a:pPr algn="ctr">
              <a:lnSpc>
                <a:spcPct val="90000"/>
              </a:lnSpc>
              <a:spcBef>
                <a:spcPct val="0"/>
              </a:spcBef>
              <a:spcAft>
                <a:spcPts val="600"/>
              </a:spcAft>
            </a:pPr>
            <a:endParaRPr lang="en-US" dirty="0">
              <a:solidFill>
                <a:srgbClr val="FFFFFF"/>
              </a:solidFill>
              <a:latin typeface="+mj-lt"/>
              <a:ea typeface="+mj-ea"/>
              <a:cs typeface="+mj-cs"/>
            </a:endParaRPr>
          </a:p>
        </p:txBody>
      </p:sp>
      <p:sp>
        <p:nvSpPr>
          <p:cNvPr id="5" name="TextBox 4">
            <a:extLst>
              <a:ext uri="{FF2B5EF4-FFF2-40B4-BE49-F238E27FC236}">
                <a16:creationId xmlns:a16="http://schemas.microsoft.com/office/drawing/2014/main" id="{1EE15EEB-1CBA-F3AE-3679-E61875F74B68}"/>
              </a:ext>
            </a:extLst>
          </p:cNvPr>
          <p:cNvSpPr txBox="1"/>
          <p:nvPr/>
        </p:nvSpPr>
        <p:spPr>
          <a:xfrm>
            <a:off x="7883905" y="134305"/>
            <a:ext cx="3933897" cy="646331"/>
          </a:xfrm>
          <a:prstGeom prst="rect">
            <a:avLst/>
          </a:prstGeom>
          <a:noFill/>
        </p:spPr>
        <p:txBody>
          <a:bodyPr wrap="none" rtlCol="0">
            <a:spAutoFit/>
          </a:bodyPr>
          <a:lstStyle/>
          <a:p>
            <a:r>
              <a:rPr lang="en-US" dirty="0">
                <a:solidFill>
                  <a:srgbClr val="FFFFFF"/>
                </a:solidFill>
              </a:rPr>
              <a:t>Photo by </a:t>
            </a:r>
            <a:r>
              <a:rPr lang="en-US" dirty="0">
                <a:solidFill>
                  <a:srgbClr val="FFFFFF"/>
                </a:solidFill>
                <a:hlinkClick r:id="rId3"/>
              </a:rPr>
              <a:t>Chris Gallagher</a:t>
            </a:r>
            <a:r>
              <a:rPr lang="en-US" dirty="0">
                <a:solidFill>
                  <a:srgbClr val="FFFFFF"/>
                </a:solidFill>
              </a:rPr>
              <a:t> on </a:t>
            </a:r>
            <a:r>
              <a:rPr lang="en-US" dirty="0" err="1">
                <a:solidFill>
                  <a:srgbClr val="FFFFFF"/>
                </a:solidFill>
                <a:hlinkClick r:id="rId4"/>
              </a:rPr>
              <a:t>Unsplash</a:t>
            </a:r>
            <a:endParaRPr lang="en-US" dirty="0">
              <a:solidFill>
                <a:srgbClr val="FFFFFF"/>
              </a:solidFill>
            </a:endParaRPr>
          </a:p>
          <a:p>
            <a:endParaRPr lang="en-GB" dirty="0"/>
          </a:p>
        </p:txBody>
      </p:sp>
      <p:sp>
        <p:nvSpPr>
          <p:cNvPr id="6" name="TextBox 5">
            <a:extLst>
              <a:ext uri="{FF2B5EF4-FFF2-40B4-BE49-F238E27FC236}">
                <a16:creationId xmlns:a16="http://schemas.microsoft.com/office/drawing/2014/main" id="{E5085D0E-3F70-6DB7-97CC-56FE2A3FB393}"/>
              </a:ext>
            </a:extLst>
          </p:cNvPr>
          <p:cNvSpPr txBox="1"/>
          <p:nvPr/>
        </p:nvSpPr>
        <p:spPr>
          <a:xfrm>
            <a:off x="4523176" y="4962790"/>
            <a:ext cx="5327677" cy="1569660"/>
          </a:xfrm>
          <a:prstGeom prst="rect">
            <a:avLst/>
          </a:prstGeom>
          <a:noFill/>
        </p:spPr>
        <p:txBody>
          <a:bodyPr wrap="none" rtlCol="0">
            <a:spAutoFit/>
          </a:bodyPr>
          <a:lstStyle/>
          <a:p>
            <a:r>
              <a:rPr lang="en-GB" sz="9600" b="1" dirty="0">
                <a:solidFill>
                  <a:schemeClr val="bg1"/>
                </a:solidFill>
              </a:rPr>
              <a:t>TOO WET</a:t>
            </a:r>
          </a:p>
        </p:txBody>
      </p:sp>
    </p:spTree>
    <p:extLst>
      <p:ext uri="{BB962C8B-B14F-4D97-AF65-F5344CB8AC3E}">
        <p14:creationId xmlns:p14="http://schemas.microsoft.com/office/powerpoint/2010/main" val="3519777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E672F-5BD6-152C-DB59-99944D37913C}"/>
              </a:ext>
            </a:extLst>
          </p:cNvPr>
          <p:cNvSpPr>
            <a:spLocks noGrp="1"/>
          </p:cNvSpPr>
          <p:nvPr>
            <p:ph type="title"/>
          </p:nvPr>
        </p:nvSpPr>
        <p:spPr>
          <a:xfrm>
            <a:off x="838200" y="365125"/>
            <a:ext cx="10515600" cy="991727"/>
          </a:xfrm>
        </p:spPr>
        <p:txBody>
          <a:bodyPr>
            <a:normAutofit/>
          </a:bodyPr>
          <a:lstStyle/>
          <a:p>
            <a:pPr algn="ctr"/>
            <a:r>
              <a:rPr lang="en-GB">
                <a:hlinkClick r:id="rId2"/>
              </a:rPr>
              <a:t>Topics from the National Emergency Briefing</a:t>
            </a:r>
            <a:endParaRPr lang="en-GB" dirty="0"/>
          </a:p>
        </p:txBody>
      </p:sp>
      <p:sp>
        <p:nvSpPr>
          <p:cNvPr id="3" name="Content Placeholder 2">
            <a:extLst>
              <a:ext uri="{FF2B5EF4-FFF2-40B4-BE49-F238E27FC236}">
                <a16:creationId xmlns:a16="http://schemas.microsoft.com/office/drawing/2014/main" id="{2E55F7D8-A924-00B1-34C0-CE8535109181}"/>
              </a:ext>
            </a:extLst>
          </p:cNvPr>
          <p:cNvSpPr>
            <a:spLocks noGrp="1"/>
          </p:cNvSpPr>
          <p:nvPr>
            <p:ph idx="1"/>
          </p:nvPr>
        </p:nvSpPr>
        <p:spPr>
          <a:xfrm>
            <a:off x="821094" y="1554777"/>
            <a:ext cx="10515600" cy="4967595"/>
          </a:xfrm>
        </p:spPr>
        <p:txBody>
          <a:bodyPr>
            <a:normAutofit fontScale="85000" lnSpcReduction="20000"/>
          </a:bodyPr>
          <a:lstStyle/>
          <a:p>
            <a:r>
              <a:rPr lang="en-GB" b="1" dirty="0"/>
              <a:t>Nature </a:t>
            </a:r>
            <a:r>
              <a:rPr lang="en-GB" dirty="0"/>
              <a:t>– we’ve lost 53% of our biodiversity</a:t>
            </a:r>
          </a:p>
          <a:p>
            <a:r>
              <a:rPr lang="en-GB" b="1" dirty="0"/>
              <a:t>Climate</a:t>
            </a:r>
            <a:r>
              <a:rPr lang="en-GB" dirty="0"/>
              <a:t> - if we keep burning fossil fuels, temperatures will keep rising</a:t>
            </a:r>
          </a:p>
          <a:p>
            <a:r>
              <a:rPr lang="en-GB" b="1" dirty="0"/>
              <a:t>Weather extremes </a:t>
            </a:r>
            <a:r>
              <a:rPr lang="en-GB" dirty="0"/>
              <a:t>– the UK is getting wetter in winter, and faster than models predicted</a:t>
            </a:r>
          </a:p>
          <a:p>
            <a:r>
              <a:rPr lang="en-GB" b="1" dirty="0"/>
              <a:t>Tipping points </a:t>
            </a:r>
            <a:r>
              <a:rPr lang="en-GB" dirty="0"/>
              <a:t>- the biggest risk is the failure of the ocean current that keeps the UK’s climate mild</a:t>
            </a:r>
          </a:p>
          <a:p>
            <a:r>
              <a:rPr lang="en-GB" b="1" dirty="0"/>
              <a:t>Food security </a:t>
            </a:r>
            <a:r>
              <a:rPr lang="en-GB" dirty="0"/>
              <a:t>- the UK imports 40–50% of its food, much from climate-stressed regions like the Mediterranean</a:t>
            </a:r>
          </a:p>
          <a:p>
            <a:r>
              <a:rPr lang="en-GB" b="1" dirty="0"/>
              <a:t>Health</a:t>
            </a:r>
            <a:r>
              <a:rPr lang="en-GB" dirty="0"/>
              <a:t> - the real killer is the breakdown of our systems</a:t>
            </a:r>
          </a:p>
          <a:p>
            <a:r>
              <a:rPr lang="en-GB" b="1" dirty="0"/>
              <a:t>National security </a:t>
            </a:r>
            <a:r>
              <a:rPr lang="en-GB" dirty="0"/>
              <a:t>- the greatest risk is cascading crises overwhelming government systems and eroding democratic stability</a:t>
            </a:r>
          </a:p>
          <a:p>
            <a:r>
              <a:rPr lang="en-GB" b="1" dirty="0"/>
              <a:t>Economics</a:t>
            </a:r>
            <a:r>
              <a:rPr lang="en-GB" dirty="0"/>
              <a:t> - clinging to the status quo delays change and increases risk</a:t>
            </a:r>
          </a:p>
          <a:p>
            <a:r>
              <a:rPr lang="en-GB" b="1" dirty="0"/>
              <a:t>Energy transition </a:t>
            </a:r>
            <a:r>
              <a:rPr lang="en-GB" dirty="0"/>
              <a:t>- around half of UK recessions since 1970 have been triggered by fossil fuel price volatility</a:t>
            </a:r>
          </a:p>
          <a:p>
            <a:pPr marL="0" indent="0">
              <a:buNone/>
            </a:pPr>
            <a:endParaRPr lang="en-GB" dirty="0"/>
          </a:p>
        </p:txBody>
      </p:sp>
    </p:spTree>
    <p:extLst>
      <p:ext uri="{BB962C8B-B14F-4D97-AF65-F5344CB8AC3E}">
        <p14:creationId xmlns:p14="http://schemas.microsoft.com/office/powerpoint/2010/main" val="2190020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9083FA-96B0-E40A-5799-B9D720E42A23}"/>
              </a:ext>
            </a:extLst>
          </p:cNvPr>
          <p:cNvSpPr>
            <a:spLocks noGrp="1"/>
          </p:cNvSpPr>
          <p:nvPr>
            <p:ph type="title"/>
          </p:nvPr>
        </p:nvSpPr>
        <p:spPr>
          <a:xfrm>
            <a:off x="543271" y="278916"/>
            <a:ext cx="5251316" cy="1454622"/>
          </a:xfrm>
        </p:spPr>
        <p:txBody>
          <a:bodyPr vert="horz" lIns="91440" tIns="45720" rIns="91440" bIns="45720" rtlCol="0" anchor="ctr">
            <a:normAutofit/>
          </a:bodyPr>
          <a:lstStyle/>
          <a:p>
            <a:r>
              <a:rPr lang="en-US" dirty="0"/>
              <a:t>Failing to plan is planning to fail…</a:t>
            </a:r>
          </a:p>
        </p:txBody>
      </p:sp>
      <p:sp>
        <p:nvSpPr>
          <p:cNvPr id="3" name="Content Placeholder 2">
            <a:extLst>
              <a:ext uri="{FF2B5EF4-FFF2-40B4-BE49-F238E27FC236}">
                <a16:creationId xmlns:a16="http://schemas.microsoft.com/office/drawing/2014/main" id="{FA695002-02E6-6D6B-33B0-74C3BB8E3994}"/>
              </a:ext>
            </a:extLst>
          </p:cNvPr>
          <p:cNvSpPr>
            <a:spLocks noGrp="1"/>
          </p:cNvSpPr>
          <p:nvPr>
            <p:ph sz="half" idx="1"/>
          </p:nvPr>
        </p:nvSpPr>
        <p:spPr>
          <a:xfrm>
            <a:off x="108642" y="2012454"/>
            <a:ext cx="6298474" cy="4320445"/>
          </a:xfrm>
        </p:spPr>
        <p:txBody>
          <a:bodyPr vert="horz" lIns="91440" tIns="45720" rIns="91440" bIns="45720" rtlCol="0">
            <a:normAutofit/>
          </a:bodyPr>
          <a:lstStyle/>
          <a:p>
            <a:r>
              <a:rPr lang="en-US" sz="3200" dirty="0"/>
              <a:t>We know our local geography and local people</a:t>
            </a:r>
          </a:p>
          <a:p>
            <a:r>
              <a:rPr lang="en-US" sz="3200" dirty="0"/>
              <a:t>We can work with locals to define the risks and opportunities</a:t>
            </a:r>
          </a:p>
          <a:p>
            <a:r>
              <a:rPr lang="en-US" sz="3200" dirty="0">
                <a:hlinkClick r:id="rId2"/>
              </a:rPr>
              <a:t>Resilience forums </a:t>
            </a:r>
            <a:r>
              <a:rPr lang="en-US" sz="3200" dirty="0"/>
              <a:t>can advise, but no-one else can do the actual planning</a:t>
            </a:r>
          </a:p>
          <a:p>
            <a:r>
              <a:rPr lang="en-US" sz="3200" dirty="0"/>
              <a:t>And there’s no escape either…</a:t>
            </a:r>
          </a:p>
        </p:txBody>
      </p:sp>
      <p:pic>
        <p:nvPicPr>
          <p:cNvPr id="6" name="Content Placeholder 5">
            <a:extLst>
              <a:ext uri="{FF2B5EF4-FFF2-40B4-BE49-F238E27FC236}">
                <a16:creationId xmlns:a16="http://schemas.microsoft.com/office/drawing/2014/main" id="{8CC56855-B1D0-763D-0947-B01F801EDBA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t="17853" r="1" b="27228"/>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738308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BCC82-95D7-D7F7-ECA2-24F4FD66DB9C}"/>
              </a:ext>
            </a:extLst>
          </p:cNvPr>
          <p:cNvSpPr>
            <a:spLocks noGrp="1"/>
          </p:cNvSpPr>
          <p:nvPr>
            <p:ph type="title"/>
          </p:nvPr>
        </p:nvSpPr>
        <p:spPr>
          <a:xfrm>
            <a:off x="1048825" y="210160"/>
            <a:ext cx="10515600" cy="981331"/>
          </a:xfrm>
        </p:spPr>
        <p:txBody>
          <a:bodyPr/>
          <a:lstStyle/>
          <a:p>
            <a:pPr algn="ctr"/>
            <a:r>
              <a:rPr lang="en-GB" dirty="0"/>
              <a:t>Key stages in a </a:t>
            </a:r>
            <a:r>
              <a:rPr lang="en-GB" dirty="0">
                <a:hlinkClick r:id="rId3"/>
              </a:rPr>
              <a:t>community emergency plan</a:t>
            </a:r>
            <a:endParaRPr lang="en-GB" dirty="0"/>
          </a:p>
        </p:txBody>
      </p:sp>
      <p:pic>
        <p:nvPicPr>
          <p:cNvPr id="6" name="Content Placeholder 5">
            <a:extLst>
              <a:ext uri="{FF2B5EF4-FFF2-40B4-BE49-F238E27FC236}">
                <a16:creationId xmlns:a16="http://schemas.microsoft.com/office/drawing/2014/main" id="{E1FC7239-4317-EE6D-16E5-8246849BDE65}"/>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0" y="1481780"/>
            <a:ext cx="4825970" cy="3491287"/>
          </a:xfrm>
          <a:prstGeom prst="rect">
            <a:avLst/>
          </a:prstGeom>
        </p:spPr>
      </p:pic>
      <p:sp>
        <p:nvSpPr>
          <p:cNvPr id="11" name="Rectangle 1">
            <a:extLst>
              <a:ext uri="{FF2B5EF4-FFF2-40B4-BE49-F238E27FC236}">
                <a16:creationId xmlns:a16="http://schemas.microsoft.com/office/drawing/2014/main" id="{E78E70A6-888A-BD34-9119-E9A6B5495951}"/>
              </a:ext>
            </a:extLst>
          </p:cNvPr>
          <p:cNvSpPr>
            <a:spLocks noGrp="1" noChangeArrowheads="1"/>
          </p:cNvSpPr>
          <p:nvPr>
            <p:ph sz="half" idx="2"/>
          </p:nvPr>
        </p:nvSpPr>
        <p:spPr bwMode="auto">
          <a:xfrm>
            <a:off x="4976111" y="1135969"/>
            <a:ext cx="6989747" cy="6001643"/>
          </a:xfrm>
          <a:prstGeom prst="rect">
            <a:avLst/>
          </a:prstGeom>
          <a:noFill/>
          <a:ln>
            <a:noFill/>
          </a:ln>
          <a:effectLst/>
        </p:spPr>
        <p:txBody>
          <a:bodyPr vert="horz" wrap="square" lIns="0" tIns="0" rIns="0" bIns="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i="0" u="none" strike="noStrike" cap="none" normalizeH="0" baseline="0" dirty="0">
                <a:ln>
                  <a:noFill/>
                </a:ln>
                <a:solidFill>
                  <a:srgbClr val="0A0A0A"/>
                </a:solidFill>
                <a:effectLst/>
              </a:rPr>
              <a:t>Set up a community emergency group</a:t>
            </a:r>
          </a:p>
          <a:p>
            <a:pPr marL="0" indent="0" eaLnBrk="0" fontAlgn="base" hangingPunct="0">
              <a:lnSpc>
                <a:spcPct val="100000"/>
              </a:lnSpc>
              <a:spcBef>
                <a:spcPct val="0"/>
              </a:spcBef>
              <a:spcAft>
                <a:spcPct val="0"/>
              </a:spcAft>
              <a:buNone/>
            </a:pPr>
            <a:endParaRPr kumimoji="0" lang="en-US" altLang="en-US" i="0" u="none" strike="noStrike" cap="none" normalizeH="0" baseline="0" dirty="0">
              <a:ln>
                <a:noFill/>
              </a:ln>
              <a:solidFill>
                <a:srgbClr val="0A0A0A"/>
              </a:solidFill>
              <a:effectLst/>
            </a:endParaRPr>
          </a:p>
          <a:p>
            <a:pPr eaLnBrk="0" fontAlgn="base" hangingPunct="0">
              <a:lnSpc>
                <a:spcPct val="100000"/>
              </a:lnSpc>
              <a:spcBef>
                <a:spcPct val="0"/>
              </a:spcBef>
              <a:spcAft>
                <a:spcPct val="0"/>
              </a:spcAft>
            </a:pPr>
            <a:r>
              <a:rPr kumimoji="0" lang="en-US" altLang="en-US" i="0" u="none" strike="noStrike" cap="none" normalizeH="0" baseline="0" dirty="0">
                <a:ln>
                  <a:noFill/>
                </a:ln>
                <a:solidFill>
                  <a:srgbClr val="0A0A0A"/>
                </a:solidFill>
                <a:effectLst/>
              </a:rPr>
              <a:t>Risk assessment</a:t>
            </a:r>
          </a:p>
          <a:p>
            <a:pPr lvl="1" eaLnBrk="0" fontAlgn="base" hangingPunct="0">
              <a:lnSpc>
                <a:spcPct val="100000"/>
              </a:lnSpc>
              <a:spcBef>
                <a:spcPct val="0"/>
              </a:spcBef>
              <a:spcAft>
                <a:spcPct val="0"/>
              </a:spcAft>
            </a:pPr>
            <a:r>
              <a:rPr lang="en-US" altLang="en-US" dirty="0">
                <a:solidFill>
                  <a:srgbClr val="0A0A0A"/>
                </a:solidFill>
              </a:rPr>
              <a:t>Impact on the community e.g. from a heatwave</a:t>
            </a:r>
          </a:p>
          <a:p>
            <a:pPr lvl="1" eaLnBrk="0" fontAlgn="base" hangingPunct="0">
              <a:lnSpc>
                <a:spcPct val="100000"/>
              </a:lnSpc>
              <a:spcBef>
                <a:spcPct val="0"/>
              </a:spcBef>
              <a:spcAft>
                <a:spcPct val="0"/>
              </a:spcAft>
            </a:pPr>
            <a:r>
              <a:rPr kumimoji="0" lang="en-US" altLang="en-US" i="0" u="none" strike="noStrike" cap="none" normalizeH="0" baseline="0" dirty="0">
                <a:ln>
                  <a:noFill/>
                </a:ln>
                <a:solidFill>
                  <a:srgbClr val="0A0A0A"/>
                </a:solidFill>
                <a:effectLst/>
              </a:rPr>
              <a:t>What can we prepare in advance?</a:t>
            </a:r>
          </a:p>
          <a:p>
            <a:pPr lvl="1" eaLnBrk="0" fontAlgn="base" hangingPunct="0">
              <a:lnSpc>
                <a:spcPct val="100000"/>
              </a:lnSpc>
              <a:spcBef>
                <a:spcPct val="0"/>
              </a:spcBef>
              <a:spcAft>
                <a:spcPct val="0"/>
              </a:spcAft>
            </a:pPr>
            <a:r>
              <a:rPr lang="en-US" altLang="en-US" dirty="0">
                <a:solidFill>
                  <a:srgbClr val="0A0A0A"/>
                </a:solidFill>
              </a:rPr>
              <a:t>How do we respond when it happens?</a:t>
            </a:r>
          </a:p>
          <a:p>
            <a:pPr lvl="1" eaLnBrk="0" fontAlgn="base" hangingPunct="0">
              <a:lnSpc>
                <a:spcPct val="100000"/>
              </a:lnSpc>
              <a:spcBef>
                <a:spcPct val="0"/>
              </a:spcBef>
              <a:spcAft>
                <a:spcPct val="0"/>
              </a:spcAft>
            </a:pPr>
            <a:r>
              <a:rPr kumimoji="0" lang="en-US" altLang="en-US" i="0" u="none" strike="noStrike" cap="none" normalizeH="0" baseline="0" dirty="0">
                <a:ln>
                  <a:noFill/>
                </a:ln>
                <a:solidFill>
                  <a:srgbClr val="0A0A0A"/>
                </a:solidFill>
                <a:effectLst/>
              </a:rPr>
              <a:t>What about recovery afterwards?</a:t>
            </a:r>
          </a:p>
          <a:p>
            <a:pPr eaLnBrk="0" fontAlgn="base" hangingPunct="0">
              <a:lnSpc>
                <a:spcPct val="100000"/>
              </a:lnSpc>
              <a:spcBef>
                <a:spcPct val="0"/>
              </a:spcBef>
              <a:spcAft>
                <a:spcPct val="0"/>
              </a:spcAft>
            </a:pPr>
            <a:endParaRPr lang="en-US" altLang="en-US" dirty="0">
              <a:solidFill>
                <a:srgbClr val="0A0A0A"/>
              </a:solidFill>
            </a:endParaRPr>
          </a:p>
          <a:p>
            <a:pPr eaLnBrk="0" fontAlgn="base" hangingPunct="0">
              <a:lnSpc>
                <a:spcPct val="100000"/>
              </a:lnSpc>
              <a:spcBef>
                <a:spcPct val="0"/>
              </a:spcBef>
              <a:spcAft>
                <a:spcPct val="0"/>
              </a:spcAft>
            </a:pPr>
            <a:r>
              <a:rPr lang="en-US" altLang="en-US" dirty="0">
                <a:solidFill>
                  <a:srgbClr val="0A0A0A"/>
                </a:solidFill>
              </a:rPr>
              <a:t>Assess local skills and resources</a:t>
            </a:r>
          </a:p>
          <a:p>
            <a:pPr eaLnBrk="0" fontAlgn="base" hangingPunct="0">
              <a:lnSpc>
                <a:spcPct val="100000"/>
              </a:lnSpc>
              <a:spcBef>
                <a:spcPct val="0"/>
              </a:spcBef>
              <a:spcAft>
                <a:spcPct val="0"/>
              </a:spcAft>
            </a:pPr>
            <a:r>
              <a:rPr kumimoji="0" lang="en-US" altLang="en-US" i="0" u="none" strike="noStrike" cap="none" normalizeH="0" baseline="0" dirty="0">
                <a:ln>
                  <a:noFill/>
                </a:ln>
                <a:solidFill>
                  <a:srgbClr val="0A0A0A"/>
                </a:solidFill>
                <a:effectLst/>
              </a:rPr>
              <a:t>Key locations for use as places of safety</a:t>
            </a:r>
          </a:p>
          <a:p>
            <a:pPr eaLnBrk="0" fontAlgn="base" hangingPunct="0">
              <a:lnSpc>
                <a:spcPct val="100000"/>
              </a:lnSpc>
              <a:spcBef>
                <a:spcPct val="0"/>
              </a:spcBef>
              <a:spcAft>
                <a:spcPct val="0"/>
              </a:spcAft>
            </a:pPr>
            <a:r>
              <a:rPr lang="en-US" altLang="en-US" dirty="0">
                <a:solidFill>
                  <a:srgbClr val="0A0A0A"/>
                </a:solidFill>
              </a:rPr>
              <a:t>Emergency contact list (communications?)</a:t>
            </a:r>
          </a:p>
          <a:p>
            <a:pPr eaLnBrk="0" fontAlgn="base" hangingPunct="0">
              <a:lnSpc>
                <a:spcPct val="100000"/>
              </a:lnSpc>
              <a:spcBef>
                <a:spcPct val="0"/>
              </a:spcBef>
              <a:spcAft>
                <a:spcPct val="0"/>
              </a:spcAft>
            </a:pPr>
            <a:r>
              <a:rPr kumimoji="0" lang="en-US" altLang="en-US" i="0" u="none" strike="noStrike" cap="none" normalizeH="0" baseline="0" dirty="0">
                <a:ln>
                  <a:noFill/>
                </a:ln>
                <a:solidFill>
                  <a:srgbClr val="0A0A0A"/>
                </a:solidFill>
                <a:effectLst/>
              </a:rPr>
              <a:t>Local </a:t>
            </a:r>
            <a:r>
              <a:rPr kumimoji="0" lang="en-US" altLang="en-US" i="0" u="none" strike="noStrike" cap="none" normalizeH="0" baseline="0" dirty="0" err="1">
                <a:ln>
                  <a:noFill/>
                </a:ln>
                <a:solidFill>
                  <a:srgbClr val="0A0A0A"/>
                </a:solidFill>
                <a:effectLst/>
              </a:rPr>
              <a:t>organisations</a:t>
            </a:r>
            <a:r>
              <a:rPr kumimoji="0" lang="en-US" altLang="en-US" i="0" u="none" strike="noStrike" cap="none" normalizeH="0" baseline="0" dirty="0">
                <a:ln>
                  <a:noFill/>
                </a:ln>
                <a:solidFill>
                  <a:srgbClr val="0A0A0A"/>
                </a:solidFill>
                <a:effectLst/>
              </a:rPr>
              <a:t> that can help</a:t>
            </a:r>
          </a:p>
          <a:p>
            <a:pPr eaLnBrk="0" fontAlgn="base" hangingPunct="0">
              <a:lnSpc>
                <a:spcPct val="100000"/>
              </a:lnSpc>
              <a:spcBef>
                <a:spcPct val="0"/>
              </a:spcBef>
              <a:spcAft>
                <a:spcPct val="0"/>
              </a:spcAft>
            </a:pPr>
            <a:r>
              <a:rPr lang="en-US" altLang="en-US" dirty="0">
                <a:solidFill>
                  <a:srgbClr val="0A0A0A"/>
                </a:solidFill>
              </a:rPr>
              <a:t>Share with the emergency services</a:t>
            </a:r>
            <a:endParaRPr kumimoji="0" lang="en-US" altLang="en-US" i="0" u="none" strike="noStrike" cap="none" normalizeH="0" baseline="0" dirty="0">
              <a:ln>
                <a:noFill/>
              </a:ln>
              <a:solidFill>
                <a:srgbClr val="0A0A0A"/>
              </a:solidFill>
              <a:effectLst/>
            </a:endParaRPr>
          </a:p>
          <a:p>
            <a:pPr lvl="1" eaLnBrk="0" fontAlgn="base" hangingPunct="0">
              <a:lnSpc>
                <a:spcPct val="100000"/>
              </a:lnSpc>
              <a:spcBef>
                <a:spcPct val="0"/>
              </a:spcBef>
              <a:spcAft>
                <a:spcPct val="0"/>
              </a:spcAft>
            </a:pPr>
            <a:endParaRPr kumimoji="0" lang="en-US" altLang="en-US" i="0" u="none" strike="noStrike" cap="none" normalizeH="0" baseline="0" dirty="0">
              <a:ln>
                <a:noFill/>
              </a:ln>
              <a:solidFill>
                <a:srgbClr val="0A0A0A"/>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06515E08-9EFF-BF5C-71DB-2FC6C2D963CC}"/>
              </a:ext>
            </a:extLst>
          </p:cNvPr>
          <p:cNvSpPr txBox="1"/>
          <p:nvPr/>
        </p:nvSpPr>
        <p:spPr>
          <a:xfrm>
            <a:off x="547859" y="5078690"/>
            <a:ext cx="3233706" cy="1200329"/>
          </a:xfrm>
          <a:prstGeom prst="rect">
            <a:avLst/>
          </a:prstGeom>
          <a:noFill/>
        </p:spPr>
        <p:txBody>
          <a:bodyPr wrap="none" rtlCol="0">
            <a:spAutoFit/>
          </a:bodyPr>
          <a:lstStyle/>
          <a:p>
            <a:pPr algn="ctr"/>
            <a:r>
              <a:rPr lang="en-GB" sz="2400" b="1" dirty="0"/>
              <a:t>WHO ARE THE </a:t>
            </a:r>
          </a:p>
          <a:p>
            <a:pPr algn="ctr"/>
            <a:r>
              <a:rPr lang="en-GB" sz="2400" b="1" dirty="0"/>
              <a:t>MOST VULNERABLE </a:t>
            </a:r>
          </a:p>
          <a:p>
            <a:pPr algn="ctr"/>
            <a:r>
              <a:rPr lang="en-GB" sz="2400" b="1" dirty="0"/>
              <a:t>IN OUR COMMUNITY?</a:t>
            </a:r>
          </a:p>
        </p:txBody>
      </p:sp>
    </p:spTree>
    <p:extLst>
      <p:ext uri="{BB962C8B-B14F-4D97-AF65-F5344CB8AC3E}">
        <p14:creationId xmlns:p14="http://schemas.microsoft.com/office/powerpoint/2010/main" val="110925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B9C598D-47A2-8A2A-465E-5A6FDE6A16FB}"/>
              </a:ext>
            </a:extLst>
          </p:cNvPr>
          <p:cNvGraphicFramePr>
            <a:graphicFrameLocks noGrp="1"/>
          </p:cNvGraphicFramePr>
          <p:nvPr>
            <p:extLst>
              <p:ext uri="{D42A27DB-BD31-4B8C-83A1-F6EECF244321}">
                <p14:modId xmlns:p14="http://schemas.microsoft.com/office/powerpoint/2010/main" val="1246540542"/>
              </p:ext>
            </p:extLst>
          </p:nvPr>
        </p:nvGraphicFramePr>
        <p:xfrm>
          <a:off x="184727" y="1209966"/>
          <a:ext cx="11841018" cy="5523054"/>
        </p:xfrm>
        <a:graphic>
          <a:graphicData uri="http://schemas.openxmlformats.org/drawingml/2006/table">
            <a:tbl>
              <a:tblPr firstRow="1" bandRow="1">
                <a:tableStyleId>{5C22544A-7EE6-4342-B048-85BDC9FD1C3A}</a:tableStyleId>
              </a:tblPr>
              <a:tblGrid>
                <a:gridCol w="3546764">
                  <a:extLst>
                    <a:ext uri="{9D8B030D-6E8A-4147-A177-3AD203B41FA5}">
                      <a16:colId xmlns:a16="http://schemas.microsoft.com/office/drawing/2014/main" val="2784610691"/>
                    </a:ext>
                  </a:extLst>
                </a:gridCol>
                <a:gridCol w="4516582">
                  <a:extLst>
                    <a:ext uri="{9D8B030D-6E8A-4147-A177-3AD203B41FA5}">
                      <a16:colId xmlns:a16="http://schemas.microsoft.com/office/drawing/2014/main" val="731692486"/>
                    </a:ext>
                  </a:extLst>
                </a:gridCol>
                <a:gridCol w="3777672">
                  <a:extLst>
                    <a:ext uri="{9D8B030D-6E8A-4147-A177-3AD203B41FA5}">
                      <a16:colId xmlns:a16="http://schemas.microsoft.com/office/drawing/2014/main" val="3386133163"/>
                    </a:ext>
                  </a:extLst>
                </a:gridCol>
              </a:tblGrid>
              <a:tr h="595502">
                <a:tc>
                  <a:txBody>
                    <a:bodyPr/>
                    <a:lstStyle/>
                    <a:p>
                      <a:pPr algn="ctr">
                        <a:lnSpc>
                          <a:spcPct val="115000"/>
                        </a:lnSpc>
                        <a:spcAft>
                          <a:spcPts val="800"/>
                        </a:spcAft>
                        <a:buNone/>
                      </a:pPr>
                      <a:r>
                        <a:rPr lang="en-GB" sz="2400" b="1" dirty="0">
                          <a:effectLst/>
                          <a:latin typeface="Arial" panose="020B0604020202020204" pitchFamily="34" charset="0"/>
                          <a:ea typeface="Arial" panose="020B0604020202020204" pitchFamily="34" charset="0"/>
                        </a:rPr>
                        <a:t>Impact on community </a:t>
                      </a:r>
                      <a:endParaRPr lang="en-GB" sz="240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15000"/>
                        </a:lnSpc>
                        <a:spcAft>
                          <a:spcPts val="800"/>
                        </a:spcAft>
                        <a:buNone/>
                      </a:pPr>
                      <a:r>
                        <a:rPr lang="en-GB" sz="2400" b="1" dirty="0">
                          <a:effectLst/>
                          <a:latin typeface="Arial" panose="020B0604020202020204" pitchFamily="34" charset="0"/>
                          <a:ea typeface="Arial" panose="020B0604020202020204" pitchFamily="34" charset="0"/>
                        </a:rPr>
                        <a:t>How can we prepare?</a:t>
                      </a:r>
                      <a:r>
                        <a:rPr lang="en-GB" sz="1200" b="1" dirty="0">
                          <a:effectLst/>
                          <a:latin typeface="Arial" panose="020B0604020202020204" pitchFamily="34" charset="0"/>
                          <a:ea typeface="Arial" panose="020B0604020202020204" pitchFamily="34" charset="0"/>
                        </a:rPr>
                        <a:t> </a:t>
                      </a:r>
                      <a:endParaRPr lang="en-GB" sz="110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15000"/>
                        </a:lnSpc>
                        <a:spcAft>
                          <a:spcPts val="800"/>
                        </a:spcAft>
                        <a:buNone/>
                      </a:pPr>
                      <a:r>
                        <a:rPr lang="en-GB" sz="2400" b="1" dirty="0">
                          <a:effectLst/>
                          <a:latin typeface="Arial" panose="020B0604020202020204" pitchFamily="34" charset="0"/>
                          <a:ea typeface="Arial" panose="020B0604020202020204" pitchFamily="34" charset="0"/>
                        </a:rPr>
                        <a:t>Action in emergency</a:t>
                      </a:r>
                      <a:endParaRPr lang="en-GB"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450376186"/>
                  </a:ext>
                </a:extLst>
              </a:tr>
              <a:tr h="4927552">
                <a:tc>
                  <a:txBody>
                    <a:bodyPr/>
                    <a:lstStyle/>
                    <a:p>
                      <a:pPr marL="285750" lvl="0" indent="-285750">
                        <a:buFont typeface="Arial" panose="020B0604020202020204" pitchFamily="34" charset="0"/>
                        <a:buChar char="•"/>
                      </a:pPr>
                      <a:r>
                        <a:rPr lang="en-GB" sz="2400" kern="1200" dirty="0">
                          <a:solidFill>
                            <a:schemeClr val="dk1"/>
                          </a:solidFill>
                          <a:effectLst/>
                          <a:latin typeface="+mn-lt"/>
                          <a:ea typeface="+mn-ea"/>
                          <a:cs typeface="+mn-cs"/>
                        </a:rPr>
                        <a:t>Increased risks of overheating, dehydration, heat exhaustion and heatstroke</a:t>
                      </a:r>
                    </a:p>
                    <a:p>
                      <a:pPr marL="285750" lvl="0" indent="-285750">
                        <a:buFont typeface="Arial" panose="020B0604020202020204" pitchFamily="34" charset="0"/>
                        <a:buChar char="•"/>
                      </a:pPr>
                      <a:r>
                        <a:rPr lang="en-GB" sz="2400" kern="1200" dirty="0">
                          <a:solidFill>
                            <a:schemeClr val="dk1"/>
                          </a:solidFill>
                          <a:effectLst/>
                          <a:latin typeface="+mn-lt"/>
                          <a:ea typeface="+mn-ea"/>
                          <a:cs typeface="+mn-cs"/>
                        </a:rPr>
                        <a:t>Disruption to essential services, including power cuts, water restriction, and transport disruption</a:t>
                      </a:r>
                    </a:p>
                    <a:p>
                      <a:pPr marL="285750" indent="-285750">
                        <a:buFont typeface="Arial" panose="020B0604020202020204" pitchFamily="34" charset="0"/>
                        <a:buChar char="•"/>
                      </a:pPr>
                      <a:r>
                        <a:rPr lang="en-GB" sz="2400" kern="1200" dirty="0">
                          <a:solidFill>
                            <a:schemeClr val="dk1"/>
                          </a:solidFill>
                          <a:effectLst/>
                          <a:latin typeface="+mn-lt"/>
                          <a:ea typeface="+mn-ea"/>
                          <a:cs typeface="+mn-cs"/>
                        </a:rPr>
                        <a:t>Higher risk of wildfire</a:t>
                      </a:r>
                      <a:endParaRPr lang="en-GB" sz="2400" dirty="0"/>
                    </a:p>
                  </a:txBody>
                  <a:tcPr>
                    <a:solidFill>
                      <a:srgbClr val="FFFFCC"/>
                    </a:solidFill>
                  </a:tcPr>
                </a:tc>
                <a:tc>
                  <a:txBody>
                    <a:bodyPr/>
                    <a:lstStyle/>
                    <a:p>
                      <a:pPr marL="285750" lvl="0" indent="-285750">
                        <a:buFont typeface="Arial" panose="020B0604020202020204" pitchFamily="34" charset="0"/>
                        <a:buChar char="•"/>
                      </a:pPr>
                      <a:r>
                        <a:rPr lang="en-GB" sz="2400" b="0" i="0" kern="1200" dirty="0">
                          <a:solidFill>
                            <a:schemeClr val="dk1"/>
                          </a:solidFill>
                          <a:effectLst/>
                          <a:latin typeface="+mn-lt"/>
                          <a:ea typeface="+mn-ea"/>
                          <a:cs typeface="+mn-cs"/>
                        </a:rPr>
                        <a:t>Disseminate clear guidance on the symptoms of  </a:t>
                      </a:r>
                      <a:r>
                        <a:rPr lang="en-GB" sz="2400" b="0" i="0" kern="1200" dirty="0">
                          <a:solidFill>
                            <a:schemeClr val="dk1"/>
                          </a:solidFill>
                          <a:effectLst/>
                          <a:latin typeface="+mn-lt"/>
                          <a:ea typeface="+mn-ea"/>
                          <a:cs typeface="+mn-cs"/>
                          <a:hlinkClick r:id="rId3"/>
                        </a:rPr>
                        <a:t>heat exhaustion and heatstroke</a:t>
                      </a:r>
                      <a:r>
                        <a:rPr lang="en-GB" sz="2400" b="0" i="0" kern="1200" dirty="0">
                          <a:solidFill>
                            <a:schemeClr val="dk1"/>
                          </a:solidFill>
                          <a:effectLst/>
                          <a:latin typeface="+mn-lt"/>
                          <a:ea typeface="+mn-ea"/>
                          <a:cs typeface="+mn-cs"/>
                        </a:rPr>
                        <a:t>, and how to respond</a:t>
                      </a:r>
                    </a:p>
                    <a:p>
                      <a:pPr marL="285750" lvl="0" indent="-285750">
                        <a:buFont typeface="Arial" panose="020B0604020202020204" pitchFamily="34" charset="0"/>
                        <a:buChar char="•"/>
                      </a:pPr>
                      <a:r>
                        <a:rPr lang="en-GB" sz="2400" b="0" i="0" kern="1200" dirty="0">
                          <a:solidFill>
                            <a:schemeClr val="dk1"/>
                          </a:solidFill>
                          <a:effectLst/>
                          <a:latin typeface="+mn-lt"/>
                          <a:ea typeface="+mn-ea"/>
                          <a:cs typeface="+mn-cs"/>
                        </a:rPr>
                        <a:t>Promote simple heat-protection measures (hydration, shading, ventilation, cooling rooms)</a:t>
                      </a:r>
                    </a:p>
                    <a:p>
                      <a:pPr marL="285750" lvl="0" indent="-285750">
                        <a:buFont typeface="Arial" panose="020B0604020202020204" pitchFamily="34" charset="0"/>
                        <a:buChar char="•"/>
                      </a:pPr>
                      <a:r>
                        <a:rPr lang="en-GB" sz="2400" b="0" i="0" kern="1200" dirty="0">
                          <a:solidFill>
                            <a:schemeClr val="dk1"/>
                          </a:solidFill>
                          <a:effectLst/>
                          <a:latin typeface="+mn-lt"/>
                          <a:ea typeface="+mn-ea"/>
                          <a:cs typeface="+mn-cs"/>
                        </a:rPr>
                        <a:t>Work with local facilities (libraries, community centres) to identify potential “cool spaces”</a:t>
                      </a:r>
                      <a:endParaRPr lang="en-GB" dirty="0"/>
                    </a:p>
                  </a:txBody>
                  <a:tcPr>
                    <a:solidFill>
                      <a:srgbClr val="FFFFC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i="0" kern="1200" dirty="0">
                          <a:solidFill>
                            <a:schemeClr val="dk1"/>
                          </a:solidFill>
                          <a:effectLst/>
                          <a:latin typeface="+mn-lt"/>
                          <a:ea typeface="+mn-ea"/>
                          <a:cs typeface="+mn-cs"/>
                        </a:rPr>
                        <a:t>Activate the heatwave communication network and issue local alerts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i="0" kern="1200" dirty="0">
                          <a:solidFill>
                            <a:schemeClr val="dk1"/>
                          </a:solidFill>
                          <a:effectLst/>
                          <a:latin typeface="+mn-lt"/>
                          <a:ea typeface="+mn-ea"/>
                          <a:cs typeface="+mn-cs"/>
                        </a:rPr>
                        <a:t>Direct people to nearby cool spaces and support access to them</a:t>
                      </a:r>
                    </a:p>
                    <a:p>
                      <a:pPr marL="285750" indent="-285750">
                        <a:buFont typeface="Arial" panose="020B0604020202020204" pitchFamily="34" charset="0"/>
                        <a:buChar char="•"/>
                      </a:pPr>
                      <a:r>
                        <a:rPr lang="en-GB" sz="2400" i="0" kern="1200" dirty="0">
                          <a:solidFill>
                            <a:schemeClr val="dk1"/>
                          </a:solidFill>
                          <a:effectLst/>
                          <a:latin typeface="+mn-lt"/>
                          <a:ea typeface="+mn-ea"/>
                          <a:cs typeface="+mn-cs"/>
                        </a:rPr>
                        <a:t>Coordinate volunteers to deliver water or provide practical support</a:t>
                      </a:r>
                      <a:endParaRPr lang="en-GB" sz="2400" i="0" dirty="0"/>
                    </a:p>
                  </a:txBody>
                  <a:tcPr>
                    <a:solidFill>
                      <a:srgbClr val="FFFFCC"/>
                    </a:solidFill>
                  </a:tcPr>
                </a:tc>
                <a:extLst>
                  <a:ext uri="{0D108BD9-81ED-4DB2-BD59-A6C34878D82A}">
                    <a16:rowId xmlns:a16="http://schemas.microsoft.com/office/drawing/2014/main" val="767522424"/>
                  </a:ext>
                </a:extLst>
              </a:tr>
            </a:tbl>
          </a:graphicData>
        </a:graphic>
      </p:graphicFrame>
      <p:sp>
        <p:nvSpPr>
          <p:cNvPr id="3" name="Title 2">
            <a:extLst>
              <a:ext uri="{FF2B5EF4-FFF2-40B4-BE49-F238E27FC236}">
                <a16:creationId xmlns:a16="http://schemas.microsoft.com/office/drawing/2014/main" id="{9E6AE3FE-1DB1-49DA-0924-CE2AD83BB6CB}"/>
              </a:ext>
            </a:extLst>
          </p:cNvPr>
          <p:cNvSpPr>
            <a:spLocks noGrp="1"/>
          </p:cNvSpPr>
          <p:nvPr>
            <p:ph type="title"/>
          </p:nvPr>
        </p:nvSpPr>
        <p:spPr>
          <a:xfrm>
            <a:off x="838200" y="124981"/>
            <a:ext cx="10515600" cy="1084984"/>
          </a:xfrm>
        </p:spPr>
        <p:txBody>
          <a:bodyPr>
            <a:normAutofit/>
          </a:bodyPr>
          <a:lstStyle/>
          <a:p>
            <a:pPr algn="ctr"/>
            <a:r>
              <a:rPr lang="en-GB" dirty="0"/>
              <a:t>Example – Hot Weather and Heatwaves</a:t>
            </a:r>
            <a:br>
              <a:rPr lang="en-GB" dirty="0"/>
            </a:br>
            <a:r>
              <a:rPr lang="en-GB" sz="2200" i="1" dirty="0"/>
              <a:t>https://prepare.campaign.gov.uk/be-informed-about-hazards/hot-weather/</a:t>
            </a:r>
            <a:endParaRPr lang="en-GB" sz="2200" dirty="0"/>
          </a:p>
        </p:txBody>
      </p:sp>
    </p:spTree>
    <p:extLst>
      <p:ext uri="{BB962C8B-B14F-4D97-AF65-F5344CB8AC3E}">
        <p14:creationId xmlns:p14="http://schemas.microsoft.com/office/powerpoint/2010/main" val="136729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2481E-BA5F-BC3E-E906-3E299B3339F1}"/>
              </a:ext>
            </a:extLst>
          </p:cNvPr>
          <p:cNvSpPr>
            <a:spLocks noGrp="1"/>
          </p:cNvSpPr>
          <p:nvPr>
            <p:ph type="title"/>
          </p:nvPr>
        </p:nvSpPr>
        <p:spPr>
          <a:xfrm>
            <a:off x="416163" y="356073"/>
            <a:ext cx="11113129" cy="838986"/>
          </a:xfrm>
        </p:spPr>
        <p:txBody>
          <a:bodyPr>
            <a:normAutofit fontScale="90000"/>
          </a:bodyPr>
          <a:lstStyle/>
          <a:p>
            <a:pPr algn="ctr"/>
            <a:r>
              <a:rPr lang="en-GB" dirty="0"/>
              <a:t>There is more heatwave detail on the </a:t>
            </a:r>
            <a:r>
              <a:rPr lang="en-GB" dirty="0">
                <a:hlinkClick r:id="rId2"/>
              </a:rPr>
              <a:t>Knowledgebase</a:t>
            </a:r>
            <a:endParaRPr lang="en-GB" dirty="0"/>
          </a:p>
        </p:txBody>
      </p:sp>
      <p:sp>
        <p:nvSpPr>
          <p:cNvPr id="3" name="Content Placeholder 2">
            <a:extLst>
              <a:ext uri="{FF2B5EF4-FFF2-40B4-BE49-F238E27FC236}">
                <a16:creationId xmlns:a16="http://schemas.microsoft.com/office/drawing/2014/main" id="{CBD741DF-AFD5-F5F0-1971-2B863AEA9E25}"/>
              </a:ext>
            </a:extLst>
          </p:cNvPr>
          <p:cNvSpPr>
            <a:spLocks noGrp="1"/>
          </p:cNvSpPr>
          <p:nvPr>
            <p:ph sz="half" idx="1"/>
          </p:nvPr>
        </p:nvSpPr>
        <p:spPr>
          <a:xfrm>
            <a:off x="240671" y="1666153"/>
            <a:ext cx="5855329" cy="4556342"/>
          </a:xfrm>
        </p:spPr>
        <p:txBody>
          <a:bodyPr>
            <a:normAutofit fontScale="92500" lnSpcReduction="20000"/>
          </a:bodyPr>
          <a:lstStyle/>
          <a:p>
            <a:r>
              <a:rPr lang="en-GB" dirty="0"/>
              <a:t>Check weather and travel warnings</a:t>
            </a:r>
          </a:p>
          <a:p>
            <a:r>
              <a:rPr lang="en-GB" dirty="0"/>
              <a:t>Check your building’s heating is turned off</a:t>
            </a:r>
          </a:p>
          <a:p>
            <a:r>
              <a:rPr lang="en-GB" dirty="0"/>
              <a:t>Check that fridges, freezers and fans are working properly.</a:t>
            </a:r>
          </a:p>
          <a:p>
            <a:r>
              <a:rPr lang="en-GB" dirty="0"/>
              <a:t>Ensure that family, friends and neighbours who may be at higher risk of becoming unwell are aware of, and following, actions to keep themselves safe.</a:t>
            </a:r>
          </a:p>
          <a:p>
            <a:r>
              <a:rPr lang="en-GB" dirty="0"/>
              <a:t>Drink plenty of fluids. If you are going out, take a refillable bottle filled with water</a:t>
            </a:r>
          </a:p>
        </p:txBody>
      </p:sp>
      <p:sp>
        <p:nvSpPr>
          <p:cNvPr id="8" name="Content Placeholder 7">
            <a:extLst>
              <a:ext uri="{FF2B5EF4-FFF2-40B4-BE49-F238E27FC236}">
                <a16:creationId xmlns:a16="http://schemas.microsoft.com/office/drawing/2014/main" id="{63C3E61E-7011-4160-FFFD-C73D633224B9}"/>
              </a:ext>
            </a:extLst>
          </p:cNvPr>
          <p:cNvSpPr>
            <a:spLocks noGrp="1"/>
          </p:cNvSpPr>
          <p:nvPr>
            <p:ph sz="half" idx="2"/>
          </p:nvPr>
        </p:nvSpPr>
        <p:spPr>
          <a:xfrm>
            <a:off x="6347692" y="1632592"/>
            <a:ext cx="5181600" cy="4351338"/>
          </a:xfrm>
        </p:spPr>
        <p:txBody>
          <a:bodyPr>
            <a:normAutofit fontScale="92500" lnSpcReduction="20000"/>
          </a:bodyPr>
          <a:lstStyle/>
          <a:p>
            <a:r>
              <a:rPr lang="en-GB" dirty="0"/>
              <a:t>Keep out of the sun between 11am and 3pm when UV levels are highest - within a cool building if possible</a:t>
            </a:r>
          </a:p>
          <a:p>
            <a:r>
              <a:rPr lang="en-GB" dirty="0"/>
              <a:t>Schedule physical activities (e.g., exercise, walking the dog) for times of the day when it is cooler, such as the morning or evening.</a:t>
            </a:r>
          </a:p>
          <a:p>
            <a:r>
              <a:rPr lang="en-GB" dirty="0"/>
              <a:t>Keep your home cool by shading and closing windows and curtains, especially in rooms that face the sun, and opening windows when the air feels cooler (e.g., at night).</a:t>
            </a:r>
          </a:p>
          <a:p>
            <a:endParaRPr lang="en-GB" dirty="0"/>
          </a:p>
        </p:txBody>
      </p:sp>
    </p:spTree>
    <p:extLst>
      <p:ext uri="{BB962C8B-B14F-4D97-AF65-F5344CB8AC3E}">
        <p14:creationId xmlns:p14="http://schemas.microsoft.com/office/powerpoint/2010/main" val="929458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E6D4FA-0A42-3BA9-2020-33B2C83F4189}"/>
              </a:ext>
            </a:extLst>
          </p:cNvPr>
          <p:cNvSpPr>
            <a:spLocks noGrp="1"/>
          </p:cNvSpPr>
          <p:nvPr>
            <p:ph type="title"/>
          </p:nvPr>
        </p:nvSpPr>
        <p:spPr>
          <a:xfrm>
            <a:off x="511500" y="315936"/>
            <a:ext cx="4586186" cy="747009"/>
          </a:xfrm>
        </p:spPr>
        <p:txBody>
          <a:bodyPr vert="horz" lIns="91440" tIns="45720" rIns="91440" bIns="45720" rtlCol="0" anchor="b">
            <a:normAutofit/>
          </a:bodyPr>
          <a:lstStyle/>
          <a:p>
            <a:r>
              <a:rPr lang="en-US" dirty="0">
                <a:hlinkClick r:id="rId2"/>
              </a:rPr>
              <a:t>Refill destinations</a:t>
            </a:r>
            <a:endParaRPr lang="en-US" dirty="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F78EA02-82F1-C142-5237-07FCC397AFEF}"/>
              </a:ext>
            </a:extLst>
          </p:cNvPr>
          <p:cNvSpPr>
            <a:spLocks noGrp="1"/>
          </p:cNvSpPr>
          <p:nvPr>
            <p:ph sz="half" idx="1"/>
          </p:nvPr>
        </p:nvSpPr>
        <p:spPr>
          <a:xfrm>
            <a:off x="129743" y="2872899"/>
            <a:ext cx="5033384" cy="3862698"/>
          </a:xfrm>
        </p:spPr>
        <p:txBody>
          <a:bodyPr vert="horz" lIns="91440" tIns="45720" rIns="91440" bIns="45720" rtlCol="0">
            <a:normAutofit lnSpcReduction="10000"/>
          </a:bodyPr>
          <a:lstStyle/>
          <a:p>
            <a:pPr marL="0" indent="0">
              <a:buNone/>
            </a:pPr>
            <a:r>
              <a:rPr lang="en-US" sz="2400" dirty="0"/>
              <a:t>Refill Destinations are working to power refill and reuse in towns and cities across the UK, reducing plastic waste, meeting their climate action targets and providing greater access to free drinking water in their local area.</a:t>
            </a:r>
          </a:p>
          <a:p>
            <a:pPr marL="0" indent="0">
              <a:buNone/>
            </a:pPr>
            <a:r>
              <a:rPr lang="en-US" sz="2400" b="1" dirty="0">
                <a:hlinkClick r:id="rId3"/>
              </a:rPr>
              <a:t>Click here</a:t>
            </a:r>
            <a:r>
              <a:rPr lang="en-US" sz="2400" dirty="0"/>
              <a:t> to see how Manchester is powering a Refill Revolution or click </a:t>
            </a:r>
            <a:r>
              <a:rPr lang="en-US" sz="2400" dirty="0">
                <a:hlinkClick r:id="rId4"/>
              </a:rPr>
              <a:t>https://www.refill.org.uk/contact</a:t>
            </a:r>
            <a:r>
              <a:rPr lang="en-US" sz="2400" dirty="0"/>
              <a:t> to make contact about becoming a Refill Destination.</a:t>
            </a:r>
          </a:p>
          <a:p>
            <a:pPr marL="0"/>
            <a:endParaRPr lang="en-US" sz="1500" dirty="0"/>
          </a:p>
        </p:txBody>
      </p:sp>
      <p:pic>
        <p:nvPicPr>
          <p:cNvPr id="5" name="Content Placeholder 4">
            <a:extLst>
              <a:ext uri="{FF2B5EF4-FFF2-40B4-BE49-F238E27FC236}">
                <a16:creationId xmlns:a16="http://schemas.microsoft.com/office/drawing/2014/main" id="{292EA780-C6A9-2C9C-8C82-0B3259ACFEDB}"/>
              </a:ext>
            </a:extLst>
          </p:cNvPr>
          <p:cNvPicPr>
            <a:picLocks noGrp="1" noChangeAspect="1"/>
          </p:cNvPicPr>
          <p:nvPr>
            <p:ph sz="half" idx="2"/>
          </p:nvPr>
        </p:nvPicPr>
        <p:blipFill>
          <a:blip r:embed="rId5"/>
          <a:srcRect l="13713" r="19334"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AC855436-E268-D0A2-EE4D-C7A36857D9B2}"/>
              </a:ext>
            </a:extLst>
          </p:cNvPr>
          <p:cNvSpPr txBox="1"/>
          <p:nvPr/>
        </p:nvSpPr>
        <p:spPr>
          <a:xfrm>
            <a:off x="129742" y="1017334"/>
            <a:ext cx="5739392" cy="1569660"/>
          </a:xfrm>
          <a:prstGeom prst="rect">
            <a:avLst/>
          </a:prstGeom>
          <a:noFill/>
        </p:spPr>
        <p:txBody>
          <a:bodyPr wrap="none" rtlCol="0">
            <a:spAutoFit/>
          </a:bodyPr>
          <a:lstStyle/>
          <a:p>
            <a:r>
              <a:rPr lang="en-US" sz="2400" dirty="0"/>
              <a:t>Refill Destinations are forward-thinking </a:t>
            </a:r>
          </a:p>
          <a:p>
            <a:r>
              <a:rPr lang="en-US" sz="2400" dirty="0"/>
              <a:t>councils, universities and businesses </a:t>
            </a:r>
          </a:p>
          <a:p>
            <a:r>
              <a:rPr lang="en-US" sz="2400" dirty="0"/>
              <a:t>that are committed to transforming their</a:t>
            </a:r>
          </a:p>
          <a:p>
            <a:r>
              <a:rPr lang="en-US" sz="2400" dirty="0"/>
              <a:t>local area for residents and tourists alike.  </a:t>
            </a:r>
          </a:p>
        </p:txBody>
      </p:sp>
    </p:spTree>
    <p:extLst>
      <p:ext uri="{BB962C8B-B14F-4D97-AF65-F5344CB8AC3E}">
        <p14:creationId xmlns:p14="http://schemas.microsoft.com/office/powerpoint/2010/main" val="931266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D11EBB-A382-462C-7E52-25F6D65A59E9}"/>
              </a:ext>
            </a:extLst>
          </p:cNvPr>
          <p:cNvSpPr>
            <a:spLocks noGrp="1"/>
          </p:cNvSpPr>
          <p:nvPr>
            <p:ph type="title"/>
          </p:nvPr>
        </p:nvSpPr>
        <p:spPr>
          <a:xfrm>
            <a:off x="762000" y="337416"/>
            <a:ext cx="10515600" cy="1488209"/>
          </a:xfrm>
        </p:spPr>
        <p:txBody>
          <a:bodyPr/>
          <a:lstStyle/>
          <a:p>
            <a:pPr algn="ctr"/>
            <a:r>
              <a:rPr lang="en-GB" b="1" u="sng">
                <a:solidFill>
                  <a:schemeClr val="tx2">
                    <a:lumMod val="50000"/>
                    <a:lumOff val="50000"/>
                  </a:schemeClr>
                </a:solidFill>
                <a:hlinkClick r:id="rId2">
                  <a:extLst>
                    <a:ext uri="{A12FA001-AC4F-418D-AE19-62706E023703}">
                      <ahyp:hlinkClr xmlns:ahyp="http://schemas.microsoft.com/office/drawing/2018/hyperlinkcolor" val="tx"/>
                    </a:ext>
                  </a:extLst>
                </a:hlinkClick>
              </a:rPr>
              <a:t>Cold Water Shock</a:t>
            </a:r>
            <a:br>
              <a:rPr lang="en-GB" b="1"/>
            </a:br>
            <a:endParaRPr lang="en-GB" dirty="0"/>
          </a:p>
        </p:txBody>
      </p:sp>
      <p:pic>
        <p:nvPicPr>
          <p:cNvPr id="9" name="Content Placeholder 8">
            <a:extLst>
              <a:ext uri="{FF2B5EF4-FFF2-40B4-BE49-F238E27FC236}">
                <a16:creationId xmlns:a16="http://schemas.microsoft.com/office/drawing/2014/main" id="{34E8E784-B50F-E975-A93E-C3AF837828A6}"/>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70599" y="2504519"/>
            <a:ext cx="6304557" cy="3413125"/>
          </a:xfrm>
          <a:prstGeom prst="rect">
            <a:avLst/>
          </a:prstGeom>
        </p:spPr>
      </p:pic>
      <p:sp>
        <p:nvSpPr>
          <p:cNvPr id="7" name="Content Placeholder 6">
            <a:extLst>
              <a:ext uri="{FF2B5EF4-FFF2-40B4-BE49-F238E27FC236}">
                <a16:creationId xmlns:a16="http://schemas.microsoft.com/office/drawing/2014/main" id="{95B50A51-99DE-7AA5-098F-8AF63A4E7762}"/>
              </a:ext>
            </a:extLst>
          </p:cNvPr>
          <p:cNvSpPr>
            <a:spLocks noGrp="1"/>
          </p:cNvSpPr>
          <p:nvPr>
            <p:ph sz="half" idx="2"/>
          </p:nvPr>
        </p:nvSpPr>
        <p:spPr>
          <a:xfrm>
            <a:off x="6839801" y="2381719"/>
            <a:ext cx="5181600" cy="4058280"/>
          </a:xfrm>
        </p:spPr>
        <p:txBody>
          <a:bodyPr>
            <a:normAutofit fontScale="85000" lnSpcReduction="20000"/>
          </a:bodyPr>
          <a:lstStyle/>
          <a:p>
            <a:r>
              <a:rPr lang="en-GB" dirty="0"/>
              <a:t>Safety advice says don’t jump straight into unknown water </a:t>
            </a:r>
          </a:p>
          <a:p>
            <a:r>
              <a:rPr lang="en-GB" dirty="0"/>
              <a:t>Enter gradually, wearing protective and visible gear if possible.  </a:t>
            </a:r>
          </a:p>
          <a:p>
            <a:r>
              <a:rPr lang="en-GB" dirty="0"/>
              <a:t>If you get into difficulties, don’t thrash around but float on the surface until your breathing recovers, and call for help.  </a:t>
            </a:r>
          </a:p>
          <a:p>
            <a:r>
              <a:rPr lang="en-GB" dirty="0"/>
              <a:t>If you see someone in difficulties, don’t jump in yourself but throw them something that floats </a:t>
            </a:r>
          </a:p>
          <a:p>
            <a:r>
              <a:rPr lang="en-GB" dirty="0"/>
              <a:t>Never go wild swimming on your own.</a:t>
            </a:r>
          </a:p>
        </p:txBody>
      </p:sp>
      <p:sp>
        <p:nvSpPr>
          <p:cNvPr id="10" name="TextBox 9">
            <a:extLst>
              <a:ext uri="{FF2B5EF4-FFF2-40B4-BE49-F238E27FC236}">
                <a16:creationId xmlns:a16="http://schemas.microsoft.com/office/drawing/2014/main" id="{22D17DA1-2866-5B4B-6626-F43B45D716FD}"/>
              </a:ext>
            </a:extLst>
          </p:cNvPr>
          <p:cNvSpPr txBox="1"/>
          <p:nvPr/>
        </p:nvSpPr>
        <p:spPr>
          <a:xfrm>
            <a:off x="306401" y="1129353"/>
            <a:ext cx="11718977" cy="830997"/>
          </a:xfrm>
          <a:prstGeom prst="rect">
            <a:avLst/>
          </a:prstGeom>
          <a:noFill/>
        </p:spPr>
        <p:txBody>
          <a:bodyPr wrap="none" rtlCol="0">
            <a:spAutoFit/>
          </a:bodyPr>
          <a:lstStyle/>
          <a:p>
            <a:r>
              <a:rPr lang="en-GB" sz="2400" dirty="0"/>
              <a:t>Stages in shock are hyperventilation, high blood pressure, and ultimately “swim failure” </a:t>
            </a:r>
          </a:p>
          <a:p>
            <a:r>
              <a:rPr lang="en-GB" sz="2400" dirty="0"/>
              <a:t>as muscles cool. 47% of UK accidental drownings occur between May and August</a:t>
            </a:r>
          </a:p>
        </p:txBody>
      </p:sp>
    </p:spTree>
    <p:extLst>
      <p:ext uri="{BB962C8B-B14F-4D97-AF65-F5344CB8AC3E}">
        <p14:creationId xmlns:p14="http://schemas.microsoft.com/office/powerpoint/2010/main" val="24488990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TotalTime>
  <Words>958</Words>
  <Application>Microsoft Office PowerPoint</Application>
  <PresentationFormat>Widescreen</PresentationFormat>
  <Paragraphs>109</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Calibri</vt:lpstr>
      <vt:lpstr>Office Theme</vt:lpstr>
      <vt:lpstr>PowerPoint Presentation</vt:lpstr>
      <vt:lpstr>PowerPoint Presentation</vt:lpstr>
      <vt:lpstr>Topics from the National Emergency Briefing</vt:lpstr>
      <vt:lpstr>Failing to plan is planning to fail…</vt:lpstr>
      <vt:lpstr>Key stages in a community emergency plan</vt:lpstr>
      <vt:lpstr>Example – Hot Weather and Heatwaves https://prepare.campaign.gov.uk/be-informed-about-hazards/hot-weather/</vt:lpstr>
      <vt:lpstr>There is more heatwave detail on the Knowledgebase</vt:lpstr>
      <vt:lpstr>Refill destinations</vt:lpstr>
      <vt:lpstr>Cold Water Shock </vt:lpstr>
      <vt:lpstr>And wildlife can also suffer from heatwaves…</vt:lpstr>
      <vt:lpstr>There is wider topic coverage in the (quiet)  UK Government’s Prepare campaign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Maliphant</dc:creator>
  <cp:lastModifiedBy>Andrew Maliphant</cp:lastModifiedBy>
  <cp:revision>4</cp:revision>
  <dcterms:created xsi:type="dcterms:W3CDTF">2026-06-29T14:20:35Z</dcterms:created>
  <dcterms:modified xsi:type="dcterms:W3CDTF">2026-07-01T07:48:03Z</dcterms:modified>
</cp:coreProperties>
</file>