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3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18288000" cy="10287000"/>
  <p:notesSz cx="6858000" cy="9144000"/>
  <p:embeddedFontLst>
    <p:embeddedFont>
      <p:font typeface="Berthold Block" charset="1" panose="02000506040000020004"/>
      <p:regular r:id="rId25"/>
    </p:embeddedFont>
    <p:embeddedFont>
      <p:font typeface="Glacial Indifference Bold" charset="1" panose="00000800000000000000"/>
      <p:regular r:id="rId26"/>
    </p:embeddedFont>
    <p:embeddedFont>
      <p:font typeface="Bobby Jones" charset="1" panose="00000000000000000000"/>
      <p:regular r:id="rId27"/>
    </p:embeddedFont>
    <p:embeddedFont>
      <p:font typeface="Bantayog" charset="1" panose="00000000000000000000"/>
      <p:regular r:id="rId28"/>
    </p:embeddedFont>
    <p:embeddedFont>
      <p:font typeface="Open Sans Bold" charset="1" panose="020B0806030504020204"/>
      <p:regular r:id="rId29"/>
    </p:embeddedFont>
    <p:embeddedFont>
      <p:font typeface="Poppins" charset="1" panose="00000500000000000000"/>
      <p:regular r:id="rId30"/>
    </p:embeddedFont>
    <p:embeddedFont>
      <p:font typeface="Etna Sans Serif" charset="1" panose="02000600000000000000"/>
      <p:regular r:id="rId34"/>
    </p:embeddedFont>
    <p:embeddedFont>
      <p:font typeface="Montserrat" charset="1" panose="00000500000000000000"/>
      <p:regular r:id="rId35"/>
    </p:embeddedFont>
    <p:embeddedFont>
      <p:font typeface="Poppins Bold" charset="1" panose="0000080000000000000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notesMasters/notesMaster1.xml" Type="http://schemas.openxmlformats.org/officeDocument/2006/relationships/notesMaster"/><Relationship Id="rId32" Target="theme/theme2.xml" Type="http://schemas.openxmlformats.org/officeDocument/2006/relationships/theme"/><Relationship Id="rId33" Target="notesSlides/notesSlide1.xml" Type="http://schemas.openxmlformats.org/officeDocument/2006/relationships/notesSlide"/><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notesSlides/notesSlide2.xml" Type="http://schemas.openxmlformats.org/officeDocument/2006/relationships/notesSlide"/><Relationship Id="rId38" Target="notesSlides/notesSlide3.xml" Type="http://schemas.openxmlformats.org/officeDocument/2006/relationships/notesSlide"/><Relationship Id="rId39" Target="notesSlides/notesSlide4.xml" Type="http://schemas.openxmlformats.org/officeDocument/2006/relationships/notesSlide"/><Relationship Id="rId4" Target="theme/theme1.xml" Type="http://schemas.openxmlformats.org/officeDocument/2006/relationships/theme"/><Relationship Id="rId40" Target="notesSlides/notesSlide5.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When environmental impacts are not immediately visible, raising awareness becomes an important first step towards action.</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recent Nature Climate Change Perspective looked at how social influence shapes climate attitudes and action. It argues that influence can come from different actors, including close social contacts, everyday influencers, high-profile influencers, companies and NGOs, and can operate through conversations, digital platforms, mass media and social norms.</a:t>
            </a:r>
          </a:p>
          <a:p>
            <a:r>
              <a:rPr lang="en-US"/>
              <a:t/>
            </a:r>
          </a:p>
          <a:p>
            <a:r>
              <a:rPr lang="en-US"/>
              <a:t>What I find particularly interesting is that digital platforms can now allow individuals or influencers to reach audiences far beyond the scale of many traditional local organisations.</a:t>
            </a:r>
          </a:p>
          <a:p>
            <a:r>
              <a:rPr lang="en-US"/>
              <a:t/>
            </a:r>
          </a:p>
          <a:p>
            <a:r>
              <a:rPr lang="en-US"/>
              <a:t>This can rapidly shape attention, social norms and participation, although reach is not the same as institutional capacity or lasting impact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Before action, people may be constrained by infrastructure, affordability or funding.</a:t>
            </a:r>
          </a:p>
          <a:p>
            <a:r>
              <a:rPr lang="en-US"/>
              <a:t/>
            </a:r>
          </a:p>
          <a:p>
            <a:r>
              <a:rPr lang="en-US"/>
              <a:t>And even after people take the intended action, the system that receives that action can still affect the final outcome.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often talk about climate change as a physical challenge, but what I have tried to show today is that awareness, engagement and implementation are challenges in themselves. So I would be interested to hear where you think the biggest gap is today.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png" Type="http://schemas.openxmlformats.org/officeDocument/2006/relationships/image"/><Relationship Id="rId24" Target="../media/image23.svg" Type="http://schemas.openxmlformats.org/officeDocument/2006/relationships/image"/><Relationship Id="rId25" Target="../media/image24.png" Type="http://schemas.openxmlformats.org/officeDocument/2006/relationships/image"/><Relationship Id="rId26" Target="../media/image25.svg" Type="http://schemas.openxmlformats.org/officeDocument/2006/relationships/image"/><Relationship Id="rId27" Target="../media/image26.png" Type="http://schemas.openxmlformats.org/officeDocument/2006/relationships/image"/><Relationship Id="rId28" Target="../media/image27.svg" Type="http://schemas.openxmlformats.org/officeDocument/2006/relationships/image"/><Relationship Id="rId29" Target="../media/image28.png" Type="http://schemas.openxmlformats.org/officeDocument/2006/relationships/image"/><Relationship Id="rId3" Target="../media/image2.svg" Type="http://schemas.openxmlformats.org/officeDocument/2006/relationships/image"/><Relationship Id="rId30" Target="../media/image29.svg" Type="http://schemas.openxmlformats.org/officeDocument/2006/relationships/image"/><Relationship Id="rId31" Target="../media/image30.png" Type="http://schemas.openxmlformats.org/officeDocument/2006/relationships/image"/><Relationship Id="rId32" Target="../media/image31.svg" Type="http://schemas.openxmlformats.org/officeDocument/2006/relationships/image"/><Relationship Id="rId33" Target="../media/image32.png" Type="http://schemas.openxmlformats.org/officeDocument/2006/relationships/image"/><Relationship Id="rId34" Target="../media/image33.png" Type="http://schemas.openxmlformats.org/officeDocument/2006/relationships/image"/><Relationship Id="rId35" Target="../media/image34.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37.sv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 Id="rId6" Target="../media/image40.png" Type="http://schemas.openxmlformats.org/officeDocument/2006/relationships/image"/><Relationship Id="rId7" Target="../media/image41.png" Type="http://schemas.openxmlformats.org/officeDocument/2006/relationships/image"/><Relationship Id="rId8" Target="../media/image4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1.png" Type="http://schemas.openxmlformats.org/officeDocument/2006/relationships/image"/><Relationship Id="rId11" Target="../media/image52.png" Type="http://schemas.openxmlformats.org/officeDocument/2006/relationships/image"/><Relationship Id="rId2" Target="../media/image43.jpeg" Type="http://schemas.openxmlformats.org/officeDocument/2006/relationships/image"/><Relationship Id="rId3" Target="../media/image44.png" Type="http://schemas.openxmlformats.org/officeDocument/2006/relationships/image"/><Relationship Id="rId4" Target="../media/image45.svg" Type="http://schemas.openxmlformats.org/officeDocument/2006/relationships/image"/><Relationship Id="rId5" Target="../media/image46.png" Type="http://schemas.openxmlformats.org/officeDocument/2006/relationships/image"/><Relationship Id="rId6" Target="../media/image47.png" Type="http://schemas.openxmlformats.org/officeDocument/2006/relationships/image"/><Relationship Id="rId7" Target="../media/image48.svg" Type="http://schemas.openxmlformats.org/officeDocument/2006/relationships/image"/><Relationship Id="rId8" Target="../media/image49.png" Type="http://schemas.openxmlformats.org/officeDocument/2006/relationships/image"/><Relationship Id="rId9" Target="../media/image50.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3.png" Type="http://schemas.openxmlformats.org/officeDocument/2006/relationships/image"/><Relationship Id="rId3" Target="../media/image54.svg" Type="http://schemas.openxmlformats.org/officeDocument/2006/relationships/image"/><Relationship Id="rId4" Target="../media/image55.png" Type="http://schemas.openxmlformats.org/officeDocument/2006/relationships/image"/><Relationship Id="rId5" Target="../media/image56.png" Type="http://schemas.openxmlformats.org/officeDocument/2006/relationships/image"/><Relationship Id="rId6" Target="../media/image57.png" Type="http://schemas.openxmlformats.org/officeDocument/2006/relationships/image"/><Relationship Id="rId7" Target="../media/image58.svg" Type="http://schemas.openxmlformats.org/officeDocument/2006/relationships/image"/><Relationship Id="rId8" Target="../media/image59.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60.png" Type="http://schemas.openxmlformats.org/officeDocument/2006/relationships/image"/><Relationship Id="rId4" Target="https://www.metoffice.gov.uk/blog/2026/how-exceptional-were-uk-summer-2026-daily-temperatures" TargetMode="External" Type="http://schemas.openxmlformats.org/officeDocument/2006/relationships/hyperlink"/></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1.png" Type="http://schemas.openxmlformats.org/officeDocument/2006/relationships/image"/><Relationship Id="rId3" Target="../media/image6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3.png" Type="http://schemas.openxmlformats.org/officeDocument/2006/relationships/image"/><Relationship Id="rId3" Target="https://trendymagazines.com/climate-danger-evident-at-europes-melting-glaciers/" TargetMode="External" Type="http://schemas.openxmlformats.org/officeDocument/2006/relationships/hyperlink"/><Relationship Id="rId4" Target="../media/image64.png" Type="http://schemas.openxmlformats.org/officeDocument/2006/relationships/image"/><Relationship Id="rId5" Target="https://www.discoverwildlife.com/environment/photos-arctic-glaciers-retreating" TargetMode="External" Type="http://schemas.openxmlformats.org/officeDocument/2006/relationships/hyperlink"/><Relationship Id="rId6" Target="../media/image6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66.png" Type="http://schemas.openxmlformats.org/officeDocument/2006/relationships/image"/><Relationship Id="rId4" Target="https://www.iea.org/reports/key-questions-on-energy-and-ai"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9.png" Type="http://schemas.openxmlformats.org/officeDocument/2006/relationships/image"/><Relationship Id="rId3" Target="../media/image70.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1.png" Type="http://schemas.openxmlformats.org/officeDocument/2006/relationships/image"/><Relationship Id="rId3" Target="../media/image72.svg" Type="http://schemas.openxmlformats.org/officeDocument/2006/relationships/image"/><Relationship Id="rId4" Target="../media/image73.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4.png" Type="http://schemas.openxmlformats.org/officeDocument/2006/relationships/image"/><Relationship Id="rId3" Target="../media/image75.png" Type="http://schemas.openxmlformats.org/officeDocument/2006/relationships/image"/><Relationship Id="rId4" Target="../media/image7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7.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78.png" Type="http://schemas.openxmlformats.org/officeDocument/2006/relationships/image"/><Relationship Id="rId4" Target="../media/image79.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80.png" Type="http://schemas.openxmlformats.org/officeDocument/2006/relationships/image"/><Relationship Id="rId4" Target="../media/image81.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0">
            <a:off x="16354756" y="5143500"/>
            <a:ext cx="1392140" cy="594823"/>
          </a:xfrm>
          <a:custGeom>
            <a:avLst/>
            <a:gdLst/>
            <a:ahLst/>
            <a:cxnLst/>
            <a:rect r="r" b="b" t="t" l="l"/>
            <a:pathLst>
              <a:path h="594823" w="1392140">
                <a:moveTo>
                  <a:pt x="0" y="0"/>
                </a:moveTo>
                <a:lnTo>
                  <a:pt x="1392140" y="0"/>
                </a:lnTo>
                <a:lnTo>
                  <a:pt x="1392140" y="594823"/>
                </a:lnTo>
                <a:lnTo>
                  <a:pt x="0" y="59482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142767" y="5262853"/>
            <a:ext cx="8382000" cy="6172200"/>
          </a:xfrm>
          <a:custGeom>
            <a:avLst/>
            <a:gdLst/>
            <a:ahLst/>
            <a:cxnLst/>
            <a:rect r="r" b="b" t="t" l="l"/>
            <a:pathLst>
              <a:path h="6172200" w="8382000">
                <a:moveTo>
                  <a:pt x="0" y="0"/>
                </a:moveTo>
                <a:lnTo>
                  <a:pt x="8382000" y="0"/>
                </a:lnTo>
                <a:lnTo>
                  <a:pt x="8382000" y="6172200"/>
                </a:lnTo>
                <a:lnTo>
                  <a:pt x="0" y="61722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581138" y="5262853"/>
            <a:ext cx="5928831" cy="5887370"/>
          </a:xfrm>
          <a:custGeom>
            <a:avLst/>
            <a:gdLst/>
            <a:ahLst/>
            <a:cxnLst/>
            <a:rect r="r" b="b" t="t" l="l"/>
            <a:pathLst>
              <a:path h="5887370" w="5928831">
                <a:moveTo>
                  <a:pt x="0" y="0"/>
                </a:moveTo>
                <a:lnTo>
                  <a:pt x="5928830" y="0"/>
                </a:lnTo>
                <a:lnTo>
                  <a:pt x="5928830" y="5887371"/>
                </a:lnTo>
                <a:lnTo>
                  <a:pt x="0" y="588737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2211165" y="5312541"/>
            <a:ext cx="9173175" cy="6121010"/>
          </a:xfrm>
          <a:custGeom>
            <a:avLst/>
            <a:gdLst/>
            <a:ahLst/>
            <a:cxnLst/>
            <a:rect r="r" b="b" t="t" l="l"/>
            <a:pathLst>
              <a:path h="6121010" w="9173175">
                <a:moveTo>
                  <a:pt x="0" y="0"/>
                </a:moveTo>
                <a:lnTo>
                  <a:pt x="9173175" y="0"/>
                </a:lnTo>
                <a:lnTo>
                  <a:pt x="9173175" y="6121010"/>
                </a:lnTo>
                <a:lnTo>
                  <a:pt x="0" y="61210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12484170" y="4950045"/>
            <a:ext cx="6476866" cy="3780135"/>
          </a:xfrm>
          <a:custGeom>
            <a:avLst/>
            <a:gdLst/>
            <a:ahLst/>
            <a:cxnLst/>
            <a:rect r="r" b="b" t="t" l="l"/>
            <a:pathLst>
              <a:path h="3780135" w="6476866">
                <a:moveTo>
                  <a:pt x="0" y="0"/>
                </a:moveTo>
                <a:lnTo>
                  <a:pt x="6476866" y="0"/>
                </a:lnTo>
                <a:lnTo>
                  <a:pt x="6476866" y="3780135"/>
                </a:lnTo>
                <a:lnTo>
                  <a:pt x="0" y="378013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7" id="7"/>
          <p:cNvSpPr/>
          <p:nvPr/>
        </p:nvSpPr>
        <p:spPr>
          <a:xfrm flipH="false" flipV="false" rot="0">
            <a:off x="2425996" y="7864259"/>
            <a:ext cx="5074305" cy="4114800"/>
          </a:xfrm>
          <a:custGeom>
            <a:avLst/>
            <a:gdLst/>
            <a:ahLst/>
            <a:cxnLst/>
            <a:rect r="r" b="b" t="t" l="l"/>
            <a:pathLst>
              <a:path h="4114800" w="5074305">
                <a:moveTo>
                  <a:pt x="0" y="0"/>
                </a:moveTo>
                <a:lnTo>
                  <a:pt x="5074305" y="0"/>
                </a:lnTo>
                <a:lnTo>
                  <a:pt x="5074305"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0">
            <a:off x="8349041" y="6235703"/>
            <a:ext cx="13788907" cy="4433026"/>
          </a:xfrm>
          <a:custGeom>
            <a:avLst/>
            <a:gdLst/>
            <a:ahLst/>
            <a:cxnLst/>
            <a:rect r="r" b="b" t="t" l="l"/>
            <a:pathLst>
              <a:path h="4433026" w="13788907">
                <a:moveTo>
                  <a:pt x="0" y="0"/>
                </a:moveTo>
                <a:lnTo>
                  <a:pt x="13788907" y="0"/>
                </a:lnTo>
                <a:lnTo>
                  <a:pt x="13788907" y="4433026"/>
                </a:lnTo>
                <a:lnTo>
                  <a:pt x="0" y="4433026"/>
                </a:lnTo>
                <a:lnTo>
                  <a:pt x="0" y="0"/>
                </a:lnTo>
                <a:close/>
              </a:path>
            </a:pathLst>
          </a:custGeom>
          <a:blipFill>
            <a:blip r:embed="rId14">
              <a:extLst>
                <a:ext uri="{96DAC541-7B7A-43D3-8B79-37D633B846F1}">
                  <asvg:svgBlip xmlns:asvg="http://schemas.microsoft.com/office/drawing/2016/SVG/main" r:embed="rId15"/>
                </a:ext>
              </a:extLst>
            </a:blip>
            <a:stretch>
              <a:fillRect l="-1335" t="-33531" r="0" b="0"/>
            </a:stretch>
          </a:blipFill>
        </p:spPr>
      </p:sp>
      <p:sp>
        <p:nvSpPr>
          <p:cNvPr name="Freeform 9" id="9"/>
          <p:cNvSpPr/>
          <p:nvPr/>
        </p:nvSpPr>
        <p:spPr>
          <a:xfrm flipH="false" flipV="false" rot="0">
            <a:off x="13392230" y="8632364"/>
            <a:ext cx="2030325" cy="1636746"/>
          </a:xfrm>
          <a:custGeom>
            <a:avLst/>
            <a:gdLst/>
            <a:ahLst/>
            <a:cxnLst/>
            <a:rect r="r" b="b" t="t" l="l"/>
            <a:pathLst>
              <a:path h="1636746" w="2030325">
                <a:moveTo>
                  <a:pt x="0" y="0"/>
                </a:moveTo>
                <a:lnTo>
                  <a:pt x="2030325" y="0"/>
                </a:lnTo>
                <a:lnTo>
                  <a:pt x="2030325" y="1636746"/>
                </a:lnTo>
                <a:lnTo>
                  <a:pt x="0" y="1636746"/>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0" id="10"/>
          <p:cNvSpPr/>
          <p:nvPr/>
        </p:nvSpPr>
        <p:spPr>
          <a:xfrm flipH="true" flipV="false" rot="0">
            <a:off x="1963451" y="6395032"/>
            <a:ext cx="1702329" cy="1340198"/>
          </a:xfrm>
          <a:custGeom>
            <a:avLst/>
            <a:gdLst/>
            <a:ahLst/>
            <a:cxnLst/>
            <a:rect r="r" b="b" t="t" l="l"/>
            <a:pathLst>
              <a:path h="1340198" w="1702329">
                <a:moveTo>
                  <a:pt x="1702330" y="0"/>
                </a:moveTo>
                <a:lnTo>
                  <a:pt x="0" y="0"/>
                </a:lnTo>
                <a:lnTo>
                  <a:pt x="0" y="1340197"/>
                </a:lnTo>
                <a:lnTo>
                  <a:pt x="1702330" y="1340197"/>
                </a:lnTo>
                <a:lnTo>
                  <a:pt x="170233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11" id="11"/>
          <p:cNvSpPr/>
          <p:nvPr/>
        </p:nvSpPr>
        <p:spPr>
          <a:xfrm flipH="false" flipV="false" rot="0">
            <a:off x="9750861" y="8277679"/>
            <a:ext cx="1899568" cy="2114903"/>
          </a:xfrm>
          <a:custGeom>
            <a:avLst/>
            <a:gdLst/>
            <a:ahLst/>
            <a:cxnLst/>
            <a:rect r="r" b="b" t="t" l="l"/>
            <a:pathLst>
              <a:path h="2114903" w="1899568">
                <a:moveTo>
                  <a:pt x="0" y="0"/>
                </a:moveTo>
                <a:lnTo>
                  <a:pt x="1899568" y="0"/>
                </a:lnTo>
                <a:lnTo>
                  <a:pt x="1899568" y="2114903"/>
                </a:lnTo>
                <a:lnTo>
                  <a:pt x="0" y="2114903"/>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12" id="12"/>
          <p:cNvSpPr/>
          <p:nvPr/>
        </p:nvSpPr>
        <p:spPr>
          <a:xfrm flipH="false" flipV="false" rot="0">
            <a:off x="5862721" y="6960824"/>
            <a:ext cx="4224778" cy="3601623"/>
          </a:xfrm>
          <a:custGeom>
            <a:avLst/>
            <a:gdLst/>
            <a:ahLst/>
            <a:cxnLst/>
            <a:rect r="r" b="b" t="t" l="l"/>
            <a:pathLst>
              <a:path h="3601623" w="4224778">
                <a:moveTo>
                  <a:pt x="0" y="0"/>
                </a:moveTo>
                <a:lnTo>
                  <a:pt x="4224778" y="0"/>
                </a:lnTo>
                <a:lnTo>
                  <a:pt x="4224778" y="3601623"/>
                </a:lnTo>
                <a:lnTo>
                  <a:pt x="0" y="3601623"/>
                </a:lnTo>
                <a:lnTo>
                  <a:pt x="0" y="0"/>
                </a:lnTo>
                <a:close/>
              </a:path>
            </a:pathLst>
          </a:custGeom>
          <a:blipFill>
            <a:blip r:embed="rId22"/>
            <a:stretch>
              <a:fillRect l="0" t="0" r="0" b="0"/>
            </a:stretch>
          </a:blipFill>
        </p:spPr>
      </p:sp>
      <p:sp>
        <p:nvSpPr>
          <p:cNvPr name="Freeform 13" id="13"/>
          <p:cNvSpPr/>
          <p:nvPr/>
        </p:nvSpPr>
        <p:spPr>
          <a:xfrm flipH="false" flipV="false" rot="0">
            <a:off x="3419701" y="8373046"/>
            <a:ext cx="1310450" cy="1200849"/>
          </a:xfrm>
          <a:custGeom>
            <a:avLst/>
            <a:gdLst/>
            <a:ahLst/>
            <a:cxnLst/>
            <a:rect r="r" b="b" t="t" l="l"/>
            <a:pathLst>
              <a:path h="1200849" w="1310450">
                <a:moveTo>
                  <a:pt x="0" y="0"/>
                </a:moveTo>
                <a:lnTo>
                  <a:pt x="1310451" y="0"/>
                </a:lnTo>
                <a:lnTo>
                  <a:pt x="1310451" y="1200849"/>
                </a:lnTo>
                <a:lnTo>
                  <a:pt x="0" y="1200849"/>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7728901" y="9450737"/>
            <a:ext cx="1570538" cy="941845"/>
          </a:xfrm>
          <a:custGeom>
            <a:avLst/>
            <a:gdLst/>
            <a:ahLst/>
            <a:cxnLst/>
            <a:rect r="r" b="b" t="t" l="l"/>
            <a:pathLst>
              <a:path h="941845" w="1570538">
                <a:moveTo>
                  <a:pt x="0" y="0"/>
                </a:moveTo>
                <a:lnTo>
                  <a:pt x="1570538" y="0"/>
                </a:lnTo>
                <a:lnTo>
                  <a:pt x="1570538" y="941845"/>
                </a:lnTo>
                <a:lnTo>
                  <a:pt x="0" y="941845"/>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551214">
            <a:off x="11944810" y="7007427"/>
            <a:ext cx="1381107" cy="941664"/>
          </a:xfrm>
          <a:custGeom>
            <a:avLst/>
            <a:gdLst/>
            <a:ahLst/>
            <a:cxnLst/>
            <a:rect r="r" b="b" t="t" l="l"/>
            <a:pathLst>
              <a:path h="941664" w="1381107">
                <a:moveTo>
                  <a:pt x="0" y="0"/>
                </a:moveTo>
                <a:lnTo>
                  <a:pt x="1381107" y="0"/>
                </a:lnTo>
                <a:lnTo>
                  <a:pt x="1381107" y="941664"/>
                </a:lnTo>
                <a:lnTo>
                  <a:pt x="0" y="941664"/>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TextBox 16" id="16"/>
          <p:cNvSpPr txBox="true"/>
          <p:nvPr/>
        </p:nvSpPr>
        <p:spPr>
          <a:xfrm rot="0">
            <a:off x="1132937" y="1240677"/>
            <a:ext cx="16022126" cy="1198222"/>
          </a:xfrm>
          <a:prstGeom prst="rect">
            <a:avLst/>
          </a:prstGeom>
        </p:spPr>
        <p:txBody>
          <a:bodyPr anchor="t" rtlCol="false" tIns="0" lIns="0" bIns="0" rIns="0">
            <a:spAutoFit/>
          </a:bodyPr>
          <a:lstStyle/>
          <a:p>
            <a:pPr algn="ctr">
              <a:lnSpc>
                <a:spcPts val="8659"/>
              </a:lnSpc>
            </a:pPr>
            <a:r>
              <a:rPr lang="en-US" sz="9954" spc="517">
                <a:solidFill>
                  <a:srgbClr val="69799F"/>
                </a:solidFill>
                <a:latin typeface="Berthold Block"/>
                <a:ea typeface="Berthold Block"/>
                <a:cs typeface="Berthold Block"/>
                <a:sym typeface="Berthold Block"/>
              </a:rPr>
              <a:t>CLIMATE CHANGE CHALLENGES </a:t>
            </a:r>
          </a:p>
        </p:txBody>
      </p:sp>
      <p:sp>
        <p:nvSpPr>
          <p:cNvPr name="Freeform 17" id="17"/>
          <p:cNvSpPr/>
          <p:nvPr/>
        </p:nvSpPr>
        <p:spPr>
          <a:xfrm flipH="false" flipV="false" rot="0">
            <a:off x="14954478" y="4415287"/>
            <a:ext cx="1872570" cy="800098"/>
          </a:xfrm>
          <a:custGeom>
            <a:avLst/>
            <a:gdLst/>
            <a:ahLst/>
            <a:cxnLst/>
            <a:rect r="r" b="b" t="t" l="l"/>
            <a:pathLst>
              <a:path h="800098" w="1872570">
                <a:moveTo>
                  <a:pt x="0" y="0"/>
                </a:moveTo>
                <a:lnTo>
                  <a:pt x="1872570" y="0"/>
                </a:lnTo>
                <a:lnTo>
                  <a:pt x="1872570" y="800098"/>
                </a:lnTo>
                <a:lnTo>
                  <a:pt x="0" y="8000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8" id="18"/>
          <p:cNvSpPr/>
          <p:nvPr/>
        </p:nvSpPr>
        <p:spPr>
          <a:xfrm flipH="false" flipV="false" rot="0">
            <a:off x="9024245" y="6467181"/>
            <a:ext cx="1289144" cy="1268049"/>
          </a:xfrm>
          <a:custGeom>
            <a:avLst/>
            <a:gdLst/>
            <a:ahLst/>
            <a:cxnLst/>
            <a:rect r="r" b="b" t="t" l="l"/>
            <a:pathLst>
              <a:path h="1268049" w="1289144">
                <a:moveTo>
                  <a:pt x="0" y="0"/>
                </a:moveTo>
                <a:lnTo>
                  <a:pt x="1289144" y="0"/>
                </a:lnTo>
                <a:lnTo>
                  <a:pt x="1289144" y="1268048"/>
                </a:lnTo>
                <a:lnTo>
                  <a:pt x="0" y="1268048"/>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p:spPr>
      </p:sp>
      <p:sp>
        <p:nvSpPr>
          <p:cNvPr name="Freeform 19" id="19"/>
          <p:cNvSpPr/>
          <p:nvPr/>
        </p:nvSpPr>
        <p:spPr>
          <a:xfrm flipH="false" flipV="false" rot="0">
            <a:off x="15815390" y="7646715"/>
            <a:ext cx="1587176" cy="2515696"/>
          </a:xfrm>
          <a:custGeom>
            <a:avLst/>
            <a:gdLst/>
            <a:ahLst/>
            <a:cxnLst/>
            <a:rect r="r" b="b" t="t" l="l"/>
            <a:pathLst>
              <a:path h="2515696" w="1587176">
                <a:moveTo>
                  <a:pt x="0" y="0"/>
                </a:moveTo>
                <a:lnTo>
                  <a:pt x="1587176" y="0"/>
                </a:lnTo>
                <a:lnTo>
                  <a:pt x="1587176" y="2515696"/>
                </a:lnTo>
                <a:lnTo>
                  <a:pt x="0" y="2515696"/>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20" id="20"/>
          <p:cNvSpPr/>
          <p:nvPr/>
        </p:nvSpPr>
        <p:spPr>
          <a:xfrm flipH="true" flipV="false" rot="0">
            <a:off x="533590" y="4950045"/>
            <a:ext cx="719623" cy="1206915"/>
          </a:xfrm>
          <a:custGeom>
            <a:avLst/>
            <a:gdLst/>
            <a:ahLst/>
            <a:cxnLst/>
            <a:rect r="r" b="b" t="t" l="l"/>
            <a:pathLst>
              <a:path h="1206915" w="719623">
                <a:moveTo>
                  <a:pt x="719624" y="0"/>
                </a:moveTo>
                <a:lnTo>
                  <a:pt x="0" y="0"/>
                </a:lnTo>
                <a:lnTo>
                  <a:pt x="0" y="1206915"/>
                </a:lnTo>
                <a:lnTo>
                  <a:pt x="719624" y="1206915"/>
                </a:lnTo>
                <a:lnTo>
                  <a:pt x="719624" y="0"/>
                </a:lnTo>
                <a:close/>
              </a:path>
            </a:pathLst>
          </a:custGeom>
          <a:blipFill>
            <a:blip r:embed="rId33"/>
            <a:stretch>
              <a:fillRect l="0" t="0" r="0" b="0"/>
            </a:stretch>
          </a:blipFill>
        </p:spPr>
      </p:sp>
      <p:sp>
        <p:nvSpPr>
          <p:cNvPr name="Freeform 21" id="21"/>
          <p:cNvSpPr/>
          <p:nvPr/>
        </p:nvSpPr>
        <p:spPr>
          <a:xfrm flipH="false" flipV="false" rot="0">
            <a:off x="6858855" y="6693844"/>
            <a:ext cx="993065" cy="1655109"/>
          </a:xfrm>
          <a:custGeom>
            <a:avLst/>
            <a:gdLst/>
            <a:ahLst/>
            <a:cxnLst/>
            <a:rect r="r" b="b" t="t" l="l"/>
            <a:pathLst>
              <a:path h="1655109" w="993065">
                <a:moveTo>
                  <a:pt x="0" y="0"/>
                </a:moveTo>
                <a:lnTo>
                  <a:pt x="993065" y="0"/>
                </a:lnTo>
                <a:lnTo>
                  <a:pt x="993065" y="1655109"/>
                </a:lnTo>
                <a:lnTo>
                  <a:pt x="0" y="1655109"/>
                </a:lnTo>
                <a:lnTo>
                  <a:pt x="0" y="0"/>
                </a:lnTo>
                <a:close/>
              </a:path>
            </a:pathLst>
          </a:custGeom>
          <a:blipFill>
            <a:blip r:embed="rId34">
              <a:extLst>
                <a:ext uri="{96DAC541-7B7A-43D3-8B79-37D633B846F1}">
                  <asvg:svgBlip xmlns:asvg="http://schemas.microsoft.com/office/drawing/2016/SVG/main" r:embed="rId35"/>
                </a:ext>
              </a:extLst>
            </a:blip>
            <a:stretch>
              <a:fillRect l="0" t="0" r="0" b="0"/>
            </a:stretch>
          </a:blipFill>
        </p:spPr>
      </p:sp>
      <p:sp>
        <p:nvSpPr>
          <p:cNvPr name="TextBox 22" id="22"/>
          <p:cNvSpPr txBox="true"/>
          <p:nvPr/>
        </p:nvSpPr>
        <p:spPr>
          <a:xfrm rot="0">
            <a:off x="6638083" y="4091817"/>
            <a:ext cx="5011834" cy="723519"/>
          </a:xfrm>
          <a:prstGeom prst="rect">
            <a:avLst/>
          </a:prstGeom>
        </p:spPr>
        <p:txBody>
          <a:bodyPr anchor="t" rtlCol="false" tIns="0" lIns="0" bIns="0" rIns="0">
            <a:spAutoFit/>
          </a:bodyPr>
          <a:lstStyle/>
          <a:p>
            <a:pPr algn="ctr">
              <a:lnSpc>
                <a:spcPts val="2808"/>
              </a:lnSpc>
            </a:pPr>
            <a:r>
              <a:rPr lang="en-US" b="true" sz="2400" strike="noStrike" u="none">
                <a:solidFill>
                  <a:srgbClr val="A3805A"/>
                </a:solidFill>
                <a:latin typeface="Glacial Indifference Bold"/>
                <a:ea typeface="Glacial Indifference Bold"/>
                <a:cs typeface="Glacial Indifference Bold"/>
                <a:sym typeface="Glacial Indifference Bold"/>
              </a:rPr>
              <a:t>Presented by: Chih-Hsuan, Chang</a:t>
            </a:r>
          </a:p>
          <a:p>
            <a:pPr algn="ctr" marL="0" indent="0" lvl="1">
              <a:lnSpc>
                <a:spcPts val="2808"/>
              </a:lnSpc>
            </a:pPr>
            <a:r>
              <a:rPr lang="en-US" b="true" sz="2400" strike="noStrike" u="none">
                <a:solidFill>
                  <a:srgbClr val="A3805A"/>
                </a:solidFill>
                <a:latin typeface="Glacial Indifference Bold"/>
                <a:ea typeface="Glacial Indifference Bold"/>
                <a:cs typeface="Glacial Indifference Bold"/>
                <a:sym typeface="Glacial Indifference Bold"/>
              </a:rPr>
              <a:t>Date: 30 September, 2026</a:t>
            </a:r>
          </a:p>
        </p:txBody>
      </p:sp>
      <p:sp>
        <p:nvSpPr>
          <p:cNvPr name="TextBox 23" id="23"/>
          <p:cNvSpPr txBox="true"/>
          <p:nvPr/>
        </p:nvSpPr>
        <p:spPr>
          <a:xfrm rot="0">
            <a:off x="2244849" y="2634492"/>
            <a:ext cx="13798302" cy="828675"/>
          </a:xfrm>
          <a:prstGeom prst="rect">
            <a:avLst/>
          </a:prstGeom>
        </p:spPr>
        <p:txBody>
          <a:bodyPr anchor="t" rtlCol="false" tIns="0" lIns="0" bIns="0" rIns="0">
            <a:spAutoFit/>
          </a:bodyPr>
          <a:lstStyle/>
          <a:p>
            <a:pPr algn="ctr">
              <a:lnSpc>
                <a:spcPts val="6000"/>
              </a:lnSpc>
              <a:spcBef>
                <a:spcPct val="0"/>
              </a:spcBef>
            </a:pPr>
            <a:r>
              <a:rPr lang="en-US" sz="6000">
                <a:solidFill>
                  <a:srgbClr val="69799F"/>
                </a:solidFill>
                <a:latin typeface="Bobby Jones"/>
                <a:ea typeface="Bobby Jones"/>
                <a:cs typeface="Bobby Jones"/>
                <a:sym typeface="Bobby Jones"/>
              </a:rPr>
              <a:t>from a younger generation’s perspective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73188">
            <a:off x="9747211" y="1969791"/>
            <a:ext cx="7795393" cy="9434667"/>
          </a:xfrm>
          <a:custGeom>
            <a:avLst/>
            <a:gdLst/>
            <a:ahLst/>
            <a:cxnLst/>
            <a:rect r="r" b="b" t="t" l="l"/>
            <a:pathLst>
              <a:path h="9434667" w="7795393">
                <a:moveTo>
                  <a:pt x="0" y="0"/>
                </a:moveTo>
                <a:lnTo>
                  <a:pt x="7795393" y="0"/>
                </a:lnTo>
                <a:lnTo>
                  <a:pt x="7795393" y="9434667"/>
                </a:lnTo>
                <a:lnTo>
                  <a:pt x="0" y="9434667"/>
                </a:lnTo>
                <a:lnTo>
                  <a:pt x="0" y="0"/>
                </a:lnTo>
                <a:close/>
              </a:path>
            </a:pathLst>
          </a:custGeom>
          <a:blipFill>
            <a:blip r:embed="rId2"/>
            <a:stretch>
              <a:fillRect l="0" t="0" r="0" b="0"/>
            </a:stretch>
          </a:blipFill>
        </p:spPr>
      </p:sp>
      <p:sp>
        <p:nvSpPr>
          <p:cNvPr name="TextBox 3" id="3"/>
          <p:cNvSpPr txBox="true"/>
          <p:nvPr/>
        </p:nvSpPr>
        <p:spPr>
          <a:xfrm rot="0">
            <a:off x="1915969" y="2059336"/>
            <a:ext cx="9138471" cy="898445"/>
          </a:xfrm>
          <a:prstGeom prst="rect">
            <a:avLst/>
          </a:prstGeom>
        </p:spPr>
        <p:txBody>
          <a:bodyPr anchor="t" rtlCol="false" tIns="0" lIns="0" bIns="0" rIns="0">
            <a:spAutoFit/>
          </a:bodyPr>
          <a:lstStyle/>
          <a:p>
            <a:pPr algn="l">
              <a:lnSpc>
                <a:spcPts val="6487"/>
              </a:lnSpc>
            </a:pPr>
            <a:r>
              <a:rPr lang="en-US" sz="7051">
                <a:solidFill>
                  <a:srgbClr val="164E79"/>
                </a:solidFill>
                <a:latin typeface="Bantayog"/>
                <a:ea typeface="Bantayog"/>
                <a:cs typeface="Bantayog"/>
                <a:sym typeface="Bantayog"/>
              </a:rPr>
              <a:t>Introduction</a:t>
            </a:r>
          </a:p>
        </p:txBody>
      </p:sp>
      <p:sp>
        <p:nvSpPr>
          <p:cNvPr name="TextBox 4" id="4"/>
          <p:cNvSpPr txBox="true"/>
          <p:nvPr/>
        </p:nvSpPr>
        <p:spPr>
          <a:xfrm rot="0">
            <a:off x="1498335" y="3439520"/>
            <a:ext cx="8149337" cy="4432935"/>
          </a:xfrm>
          <a:prstGeom prst="rect">
            <a:avLst/>
          </a:prstGeom>
        </p:spPr>
        <p:txBody>
          <a:bodyPr anchor="t" rtlCol="false" tIns="0" lIns="0" bIns="0" rIns="0">
            <a:spAutoFit/>
          </a:bodyPr>
          <a:lstStyle/>
          <a:p>
            <a:pPr algn="l" marL="734059" indent="-367030" lvl="1">
              <a:lnSpc>
                <a:spcPts val="5099"/>
              </a:lnSpc>
              <a:buFont typeface="Arial"/>
              <a:buChar char="•"/>
            </a:pPr>
            <a:r>
              <a:rPr lang="en-US" b="true" sz="3399">
                <a:solidFill>
                  <a:srgbClr val="164E79"/>
                </a:solidFill>
                <a:latin typeface="Open Sans Bold"/>
                <a:ea typeface="Open Sans Bold"/>
                <a:cs typeface="Open Sans Bold"/>
                <a:sym typeface="Open Sans Bold"/>
              </a:rPr>
              <a:t>Physical Climate Challenges</a:t>
            </a:r>
          </a:p>
          <a:p>
            <a:pPr algn="l">
              <a:lnSpc>
                <a:spcPts val="5099"/>
              </a:lnSpc>
            </a:pPr>
          </a:p>
          <a:p>
            <a:pPr algn="l" marL="734059" indent="-367030" lvl="1">
              <a:lnSpc>
                <a:spcPts val="5099"/>
              </a:lnSpc>
              <a:buFont typeface="Arial"/>
              <a:buChar char="•"/>
            </a:pPr>
            <a:r>
              <a:rPr lang="en-US" b="true" sz="3399">
                <a:solidFill>
                  <a:srgbClr val="164E79"/>
                </a:solidFill>
                <a:latin typeface="Open Sans Bold"/>
                <a:ea typeface="Open Sans Bold"/>
                <a:cs typeface="Open Sans Bold"/>
                <a:sym typeface="Open Sans Bold"/>
              </a:rPr>
              <a:t>The Awareness </a:t>
            </a:r>
            <a:r>
              <a:rPr lang="en-US" b="true" sz="3399">
                <a:solidFill>
                  <a:srgbClr val="164E79"/>
                </a:solidFill>
                <a:latin typeface="Open Sans Bold"/>
                <a:ea typeface="Open Sans Bold"/>
                <a:cs typeface="Open Sans Bold"/>
                <a:sym typeface="Open Sans Bold"/>
              </a:rPr>
              <a:t>and Engagement Challenges</a:t>
            </a:r>
          </a:p>
          <a:p>
            <a:pPr algn="l">
              <a:lnSpc>
                <a:spcPts val="5099"/>
              </a:lnSpc>
            </a:pPr>
          </a:p>
          <a:p>
            <a:pPr algn="l" marL="734059" indent="-367030" lvl="1">
              <a:lnSpc>
                <a:spcPts val="5099"/>
              </a:lnSpc>
              <a:buFont typeface="Arial"/>
              <a:buChar char="•"/>
            </a:pPr>
            <a:r>
              <a:rPr lang="en-US" b="true" sz="3399">
                <a:solidFill>
                  <a:srgbClr val="164E79"/>
                </a:solidFill>
                <a:latin typeface="Open Sans Bold"/>
                <a:ea typeface="Open Sans Bold"/>
                <a:cs typeface="Open Sans Bold"/>
                <a:sym typeface="Open Sans Bold"/>
              </a:rPr>
              <a:t>The</a:t>
            </a:r>
            <a:r>
              <a:rPr lang="en-US" b="true" sz="3399">
                <a:solidFill>
                  <a:srgbClr val="164E79"/>
                </a:solidFill>
                <a:latin typeface="Open Sans Bold"/>
                <a:ea typeface="Open Sans Bold"/>
                <a:cs typeface="Open Sans Bold"/>
                <a:sym typeface="Open Sans Bold"/>
              </a:rPr>
              <a:t> Implementation and Action Challenges</a:t>
            </a:r>
          </a:p>
        </p:txBody>
      </p:sp>
      <p:sp>
        <p:nvSpPr>
          <p:cNvPr name="TextBox 5" id="5"/>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02</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9715168" cy="10287000"/>
          </a:xfrm>
          <a:custGeom>
            <a:avLst/>
            <a:gdLst/>
            <a:ahLst/>
            <a:cxnLst/>
            <a:rect r="r" b="b" t="t" l="l"/>
            <a:pathLst>
              <a:path h="10287000" w="9715168">
                <a:moveTo>
                  <a:pt x="0" y="0"/>
                </a:moveTo>
                <a:lnTo>
                  <a:pt x="9715168" y="0"/>
                </a:lnTo>
                <a:lnTo>
                  <a:pt x="9715168" y="10287000"/>
                </a:lnTo>
                <a:lnTo>
                  <a:pt x="0" y="10287000"/>
                </a:lnTo>
                <a:lnTo>
                  <a:pt x="0" y="0"/>
                </a:lnTo>
                <a:close/>
              </a:path>
            </a:pathLst>
          </a:custGeom>
          <a:blipFill>
            <a:blip r:embed="rId2">
              <a:alphaModFix amt="3000"/>
              <a:extLst>
                <a:ext uri="{96DAC541-7B7A-43D3-8B79-37D633B846F1}">
                  <asvg:svgBlip xmlns:asvg="http://schemas.microsoft.com/office/drawing/2016/SVG/main" r:embed="rId3"/>
                </a:ext>
              </a:extLst>
            </a:blip>
            <a:stretch>
              <a:fillRect l="0" t="0" r="-5885" b="0"/>
            </a:stretch>
          </a:blipFill>
        </p:spPr>
      </p:sp>
      <p:sp>
        <p:nvSpPr>
          <p:cNvPr name="Freeform 3" id="3"/>
          <p:cNvSpPr/>
          <p:nvPr/>
        </p:nvSpPr>
        <p:spPr>
          <a:xfrm flipH="true" flipV="false" rot="0">
            <a:off x="9715168" y="0"/>
            <a:ext cx="9715168" cy="10287000"/>
          </a:xfrm>
          <a:custGeom>
            <a:avLst/>
            <a:gdLst/>
            <a:ahLst/>
            <a:cxnLst/>
            <a:rect r="r" b="b" t="t" l="l"/>
            <a:pathLst>
              <a:path h="10287000" w="9715168">
                <a:moveTo>
                  <a:pt x="9715169" y="0"/>
                </a:moveTo>
                <a:lnTo>
                  <a:pt x="0" y="0"/>
                </a:lnTo>
                <a:lnTo>
                  <a:pt x="0" y="10287000"/>
                </a:lnTo>
                <a:lnTo>
                  <a:pt x="9715169" y="10287000"/>
                </a:lnTo>
                <a:lnTo>
                  <a:pt x="9715169" y="0"/>
                </a:lnTo>
                <a:close/>
              </a:path>
            </a:pathLst>
          </a:custGeom>
          <a:blipFill>
            <a:blip r:embed="rId2">
              <a:alphaModFix amt="3000"/>
              <a:extLst>
                <a:ext uri="{96DAC541-7B7A-43D3-8B79-37D633B846F1}">
                  <asvg:svgBlip xmlns:asvg="http://schemas.microsoft.com/office/drawing/2016/SVG/main" r:embed="rId3"/>
                </a:ext>
              </a:extLst>
            </a:blip>
            <a:stretch>
              <a:fillRect l="0" t="0" r="-5885" b="0"/>
            </a:stretch>
          </a:blipFill>
        </p:spPr>
      </p:sp>
      <p:sp>
        <p:nvSpPr>
          <p:cNvPr name="Freeform 4" id="4"/>
          <p:cNvSpPr/>
          <p:nvPr/>
        </p:nvSpPr>
        <p:spPr>
          <a:xfrm flipH="false" flipV="false" rot="1795223">
            <a:off x="-520758" y="2883356"/>
            <a:ext cx="2306469" cy="2962925"/>
          </a:xfrm>
          <a:custGeom>
            <a:avLst/>
            <a:gdLst/>
            <a:ahLst/>
            <a:cxnLst/>
            <a:rect r="r" b="b" t="t" l="l"/>
            <a:pathLst>
              <a:path h="2962925" w="2306469">
                <a:moveTo>
                  <a:pt x="0" y="0"/>
                </a:moveTo>
                <a:lnTo>
                  <a:pt x="2306469" y="0"/>
                </a:lnTo>
                <a:lnTo>
                  <a:pt x="2306469" y="2962925"/>
                </a:lnTo>
                <a:lnTo>
                  <a:pt x="0" y="29629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false" rot="696914">
            <a:off x="16523208" y="5179281"/>
            <a:ext cx="2402115" cy="3085794"/>
          </a:xfrm>
          <a:custGeom>
            <a:avLst/>
            <a:gdLst/>
            <a:ahLst/>
            <a:cxnLst/>
            <a:rect r="r" b="b" t="t" l="l"/>
            <a:pathLst>
              <a:path h="3085794" w="2402115">
                <a:moveTo>
                  <a:pt x="2402115" y="0"/>
                </a:moveTo>
                <a:lnTo>
                  <a:pt x="0" y="0"/>
                </a:lnTo>
                <a:lnTo>
                  <a:pt x="0" y="3085794"/>
                </a:lnTo>
                <a:lnTo>
                  <a:pt x="2402115" y="3085794"/>
                </a:lnTo>
                <a:lnTo>
                  <a:pt x="2402115"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5309173" y="2944594"/>
            <a:ext cx="1405372" cy="813359"/>
          </a:xfrm>
          <a:custGeom>
            <a:avLst/>
            <a:gdLst/>
            <a:ahLst/>
            <a:cxnLst/>
            <a:rect r="r" b="b" t="t" l="l"/>
            <a:pathLst>
              <a:path h="813359" w="1405372">
                <a:moveTo>
                  <a:pt x="0" y="0"/>
                </a:moveTo>
                <a:lnTo>
                  <a:pt x="1405373" y="0"/>
                </a:lnTo>
                <a:lnTo>
                  <a:pt x="1405373" y="813359"/>
                </a:lnTo>
                <a:lnTo>
                  <a:pt x="0" y="813359"/>
                </a:lnTo>
                <a:lnTo>
                  <a:pt x="0" y="0"/>
                </a:lnTo>
                <a:close/>
              </a:path>
            </a:pathLst>
          </a:custGeom>
          <a:blipFill>
            <a:blip r:embed="rId6"/>
            <a:stretch>
              <a:fillRect l="0" t="0" r="0" b="0"/>
            </a:stretch>
          </a:blipFill>
        </p:spPr>
      </p:sp>
      <p:sp>
        <p:nvSpPr>
          <p:cNvPr name="Freeform 7" id="7"/>
          <p:cNvSpPr/>
          <p:nvPr/>
        </p:nvSpPr>
        <p:spPr>
          <a:xfrm flipH="false" flipV="false" rot="0">
            <a:off x="1668269" y="7873510"/>
            <a:ext cx="1405372" cy="813359"/>
          </a:xfrm>
          <a:custGeom>
            <a:avLst/>
            <a:gdLst/>
            <a:ahLst/>
            <a:cxnLst/>
            <a:rect r="r" b="b" t="t" l="l"/>
            <a:pathLst>
              <a:path h="813359" w="1405372">
                <a:moveTo>
                  <a:pt x="0" y="0"/>
                </a:moveTo>
                <a:lnTo>
                  <a:pt x="1405372" y="0"/>
                </a:lnTo>
                <a:lnTo>
                  <a:pt x="1405372" y="813359"/>
                </a:lnTo>
                <a:lnTo>
                  <a:pt x="0" y="813359"/>
                </a:lnTo>
                <a:lnTo>
                  <a:pt x="0" y="0"/>
                </a:lnTo>
                <a:close/>
              </a:path>
            </a:pathLst>
          </a:custGeom>
          <a:blipFill>
            <a:blip r:embed="rId6"/>
            <a:stretch>
              <a:fillRect l="0" t="0" r="0" b="0"/>
            </a:stretch>
          </a:blipFill>
        </p:spPr>
      </p:sp>
      <p:sp>
        <p:nvSpPr>
          <p:cNvPr name="Freeform 8" id="8"/>
          <p:cNvSpPr/>
          <p:nvPr/>
        </p:nvSpPr>
        <p:spPr>
          <a:xfrm flipH="false" flipV="false" rot="0">
            <a:off x="4976382" y="0"/>
            <a:ext cx="7670873" cy="7670873"/>
          </a:xfrm>
          <a:custGeom>
            <a:avLst/>
            <a:gdLst/>
            <a:ahLst/>
            <a:cxnLst/>
            <a:rect r="r" b="b" t="t" l="l"/>
            <a:pathLst>
              <a:path h="7670873" w="7670873">
                <a:moveTo>
                  <a:pt x="0" y="0"/>
                </a:moveTo>
                <a:lnTo>
                  <a:pt x="7670873" y="0"/>
                </a:lnTo>
                <a:lnTo>
                  <a:pt x="7670873" y="7670873"/>
                </a:lnTo>
                <a:lnTo>
                  <a:pt x="0" y="767087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678609" y="4704286"/>
            <a:ext cx="14930782" cy="3887352"/>
          </a:xfrm>
          <a:prstGeom prst="rect">
            <a:avLst/>
          </a:prstGeom>
        </p:spPr>
        <p:txBody>
          <a:bodyPr anchor="t" rtlCol="false" tIns="0" lIns="0" bIns="0" rIns="0">
            <a:spAutoFit/>
          </a:bodyPr>
          <a:lstStyle/>
          <a:p>
            <a:pPr algn="ctr">
              <a:lnSpc>
                <a:spcPts val="12135"/>
              </a:lnSpc>
            </a:pPr>
            <a:r>
              <a:rPr lang="en-US" sz="8668">
                <a:solidFill>
                  <a:srgbClr val="462E00"/>
                </a:solidFill>
                <a:latin typeface="Bantayog"/>
                <a:ea typeface="Bantayog"/>
                <a:cs typeface="Bantayog"/>
                <a:sym typeface="Bantayog"/>
              </a:rPr>
              <a:t>PHYSICAL CLIMATE CHALLENGES</a:t>
            </a:r>
          </a:p>
        </p:txBody>
      </p:sp>
      <p:sp>
        <p:nvSpPr>
          <p:cNvPr name="TextBox 10" id="10"/>
          <p:cNvSpPr txBox="true"/>
          <p:nvPr/>
        </p:nvSpPr>
        <p:spPr>
          <a:xfrm rot="0">
            <a:off x="6084202" y="8302611"/>
            <a:ext cx="6119595" cy="1173728"/>
          </a:xfrm>
          <a:prstGeom prst="rect">
            <a:avLst/>
          </a:prstGeom>
        </p:spPr>
        <p:txBody>
          <a:bodyPr anchor="t" rtlCol="false" tIns="0" lIns="0" bIns="0" rIns="0">
            <a:spAutoFit/>
          </a:bodyPr>
          <a:lstStyle/>
          <a:p>
            <a:pPr algn="ctr">
              <a:lnSpc>
                <a:spcPts val="6716"/>
              </a:lnSpc>
            </a:pPr>
            <a:r>
              <a:rPr lang="en-US" sz="4797">
                <a:solidFill>
                  <a:srgbClr val="FFFFFF"/>
                </a:solidFill>
                <a:latin typeface="Bantayog"/>
                <a:ea typeface="Bantayog"/>
                <a:cs typeface="Bantayog"/>
                <a:sym typeface="Bantayog"/>
              </a:rPr>
              <a:t>WHAT ARE WE FACING?</a:t>
            </a:r>
          </a:p>
        </p:txBody>
      </p:sp>
      <p:sp>
        <p:nvSpPr>
          <p:cNvPr name="TextBox 11" id="11"/>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03</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0">
            <a:off x="13033552" y="6241145"/>
            <a:ext cx="3079788" cy="2324734"/>
          </a:xfrm>
          <a:custGeom>
            <a:avLst/>
            <a:gdLst/>
            <a:ahLst/>
            <a:cxnLst/>
            <a:rect r="r" b="b" t="t" l="l"/>
            <a:pathLst>
              <a:path h="2324734" w="3079788">
                <a:moveTo>
                  <a:pt x="0" y="0"/>
                </a:moveTo>
                <a:lnTo>
                  <a:pt x="3079789" y="0"/>
                </a:lnTo>
                <a:lnTo>
                  <a:pt x="3079789" y="2324735"/>
                </a:lnTo>
                <a:lnTo>
                  <a:pt x="0" y="2324735"/>
                </a:lnTo>
                <a:lnTo>
                  <a:pt x="0" y="0"/>
                </a:lnTo>
                <a:close/>
              </a:path>
            </a:pathLst>
          </a:custGeom>
          <a:blipFill>
            <a:blip r:embed="rId2"/>
            <a:stretch>
              <a:fillRect l="0" t="0" r="0" b="-684"/>
            </a:stretch>
          </a:blipFill>
        </p:spPr>
      </p:sp>
      <p:sp>
        <p:nvSpPr>
          <p:cNvPr name="Freeform 3" id="3"/>
          <p:cNvSpPr/>
          <p:nvPr/>
        </p:nvSpPr>
        <p:spPr>
          <a:xfrm flipH="false" flipV="false" rot="0">
            <a:off x="11650530" y="2163122"/>
            <a:ext cx="3725472" cy="2980378"/>
          </a:xfrm>
          <a:custGeom>
            <a:avLst/>
            <a:gdLst/>
            <a:ahLst/>
            <a:cxnLst/>
            <a:rect r="r" b="b" t="t" l="l"/>
            <a:pathLst>
              <a:path h="2980378" w="3725472">
                <a:moveTo>
                  <a:pt x="0" y="0"/>
                </a:moveTo>
                <a:lnTo>
                  <a:pt x="3725472" y="0"/>
                </a:lnTo>
                <a:lnTo>
                  <a:pt x="3725472" y="2980378"/>
                </a:lnTo>
                <a:lnTo>
                  <a:pt x="0" y="298037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174659" y="6324195"/>
            <a:ext cx="3045401" cy="2131781"/>
          </a:xfrm>
          <a:custGeom>
            <a:avLst/>
            <a:gdLst/>
            <a:ahLst/>
            <a:cxnLst/>
            <a:rect r="r" b="b" t="t" l="l"/>
            <a:pathLst>
              <a:path h="2131781" w="3045401">
                <a:moveTo>
                  <a:pt x="0" y="0"/>
                </a:moveTo>
                <a:lnTo>
                  <a:pt x="3045401" y="0"/>
                </a:lnTo>
                <a:lnTo>
                  <a:pt x="3045401" y="2131781"/>
                </a:lnTo>
                <a:lnTo>
                  <a:pt x="0" y="2131781"/>
                </a:lnTo>
                <a:lnTo>
                  <a:pt x="0" y="0"/>
                </a:lnTo>
                <a:close/>
              </a:path>
            </a:pathLst>
          </a:custGeom>
          <a:blipFill>
            <a:blip r:embed="rId5"/>
            <a:stretch>
              <a:fillRect l="0" t="0" r="0" b="0"/>
            </a:stretch>
          </a:blipFill>
        </p:spPr>
      </p:sp>
      <p:sp>
        <p:nvSpPr>
          <p:cNvPr name="Freeform 5" id="5"/>
          <p:cNvSpPr/>
          <p:nvPr/>
        </p:nvSpPr>
        <p:spPr>
          <a:xfrm flipH="false" flipV="false" rot="0">
            <a:off x="7272620" y="2256227"/>
            <a:ext cx="3730829" cy="2257152"/>
          </a:xfrm>
          <a:custGeom>
            <a:avLst/>
            <a:gdLst/>
            <a:ahLst/>
            <a:cxnLst/>
            <a:rect r="r" b="b" t="t" l="l"/>
            <a:pathLst>
              <a:path h="2257152" w="3730829">
                <a:moveTo>
                  <a:pt x="0" y="0"/>
                </a:moveTo>
                <a:lnTo>
                  <a:pt x="3730829" y="0"/>
                </a:lnTo>
                <a:lnTo>
                  <a:pt x="3730829" y="2257151"/>
                </a:lnTo>
                <a:lnTo>
                  <a:pt x="0" y="225715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2911998" y="2152263"/>
            <a:ext cx="4067077" cy="2440246"/>
          </a:xfrm>
          <a:custGeom>
            <a:avLst/>
            <a:gdLst/>
            <a:ahLst/>
            <a:cxnLst/>
            <a:rect r="r" b="b" t="t" l="l"/>
            <a:pathLst>
              <a:path h="2440246" w="4067077">
                <a:moveTo>
                  <a:pt x="0" y="0"/>
                </a:moveTo>
                <a:lnTo>
                  <a:pt x="4067077" y="0"/>
                </a:lnTo>
                <a:lnTo>
                  <a:pt x="4067077" y="2440246"/>
                </a:lnTo>
                <a:lnTo>
                  <a:pt x="0" y="244024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5495167" y="5681955"/>
            <a:ext cx="3112457" cy="3192264"/>
          </a:xfrm>
          <a:custGeom>
            <a:avLst/>
            <a:gdLst/>
            <a:ahLst/>
            <a:cxnLst/>
            <a:rect r="r" b="b" t="t" l="l"/>
            <a:pathLst>
              <a:path h="3192264" w="3112457">
                <a:moveTo>
                  <a:pt x="0" y="0"/>
                </a:moveTo>
                <a:lnTo>
                  <a:pt x="3112458" y="0"/>
                </a:lnTo>
                <a:lnTo>
                  <a:pt x="3112458" y="3192264"/>
                </a:lnTo>
                <a:lnTo>
                  <a:pt x="0" y="3192264"/>
                </a:lnTo>
                <a:lnTo>
                  <a:pt x="0" y="0"/>
                </a:lnTo>
                <a:close/>
              </a:path>
            </a:pathLst>
          </a:custGeom>
          <a:blipFill>
            <a:blip r:embed="rId10"/>
            <a:stretch>
              <a:fillRect l="0" t="0" r="0" b="0"/>
            </a:stretch>
          </a:blipFill>
        </p:spPr>
      </p:sp>
      <p:sp>
        <p:nvSpPr>
          <p:cNvPr name="Freeform 8" id="8"/>
          <p:cNvSpPr/>
          <p:nvPr/>
        </p:nvSpPr>
        <p:spPr>
          <a:xfrm flipH="false" flipV="false" rot="0">
            <a:off x="9153723" y="6126368"/>
            <a:ext cx="3299038" cy="2408298"/>
          </a:xfrm>
          <a:custGeom>
            <a:avLst/>
            <a:gdLst/>
            <a:ahLst/>
            <a:cxnLst/>
            <a:rect r="r" b="b" t="t" l="l"/>
            <a:pathLst>
              <a:path h="2408298" w="3299038">
                <a:moveTo>
                  <a:pt x="0" y="0"/>
                </a:moveTo>
                <a:lnTo>
                  <a:pt x="3299038" y="0"/>
                </a:lnTo>
                <a:lnTo>
                  <a:pt x="3299038" y="2408298"/>
                </a:lnTo>
                <a:lnTo>
                  <a:pt x="0" y="2408298"/>
                </a:lnTo>
                <a:lnTo>
                  <a:pt x="0" y="0"/>
                </a:lnTo>
                <a:close/>
              </a:path>
            </a:pathLst>
          </a:custGeom>
          <a:blipFill>
            <a:blip r:embed="rId11"/>
            <a:stretch>
              <a:fillRect l="0" t="0" r="0" b="0"/>
            </a:stretch>
          </a:blipFill>
        </p:spPr>
      </p:sp>
      <p:sp>
        <p:nvSpPr>
          <p:cNvPr name="TextBox 9" id="9"/>
          <p:cNvSpPr txBox="true"/>
          <p:nvPr/>
        </p:nvSpPr>
        <p:spPr>
          <a:xfrm rot="0">
            <a:off x="53707" y="561023"/>
            <a:ext cx="18288000" cy="830580"/>
          </a:xfrm>
          <a:prstGeom prst="rect">
            <a:avLst/>
          </a:prstGeom>
        </p:spPr>
        <p:txBody>
          <a:bodyPr anchor="t" rtlCol="false" tIns="0" lIns="0" bIns="0" rIns="0">
            <a:spAutoFit/>
          </a:bodyPr>
          <a:lstStyle/>
          <a:p>
            <a:pPr algn="ctr">
              <a:lnSpc>
                <a:spcPts val="6719"/>
              </a:lnSpc>
              <a:spcBef>
                <a:spcPct val="0"/>
              </a:spcBef>
            </a:pPr>
            <a:r>
              <a:rPr lang="en-US" sz="4800">
                <a:solidFill>
                  <a:srgbClr val="164E79"/>
                </a:solidFill>
                <a:latin typeface="Bantayog"/>
                <a:ea typeface="Bantayog"/>
                <a:cs typeface="Bantayog"/>
                <a:sym typeface="Bantayog"/>
              </a:rPr>
              <a:t>Human activities are putting pressure on the planet</a:t>
            </a:r>
          </a:p>
        </p:txBody>
      </p:sp>
      <p:sp>
        <p:nvSpPr>
          <p:cNvPr name="TextBox 10" id="10"/>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04</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0">
            <a:off x="7533827" y="2959207"/>
            <a:ext cx="3781827" cy="4475535"/>
          </a:xfrm>
          <a:custGeom>
            <a:avLst/>
            <a:gdLst/>
            <a:ahLst/>
            <a:cxnLst/>
            <a:rect r="r" b="b" t="t" l="l"/>
            <a:pathLst>
              <a:path h="4475535" w="3781827">
                <a:moveTo>
                  <a:pt x="0" y="0"/>
                </a:moveTo>
                <a:lnTo>
                  <a:pt x="3781827" y="0"/>
                </a:lnTo>
                <a:lnTo>
                  <a:pt x="3781827" y="4475534"/>
                </a:lnTo>
                <a:lnTo>
                  <a:pt x="0" y="44755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82032" y="2135592"/>
            <a:ext cx="3729382" cy="4075827"/>
          </a:xfrm>
          <a:custGeom>
            <a:avLst/>
            <a:gdLst/>
            <a:ahLst/>
            <a:cxnLst/>
            <a:rect r="r" b="b" t="t" l="l"/>
            <a:pathLst>
              <a:path h="4075827" w="3729382">
                <a:moveTo>
                  <a:pt x="0" y="0"/>
                </a:moveTo>
                <a:lnTo>
                  <a:pt x="3729381" y="0"/>
                </a:lnTo>
                <a:lnTo>
                  <a:pt x="3729381" y="4075827"/>
                </a:lnTo>
                <a:lnTo>
                  <a:pt x="0" y="4075827"/>
                </a:lnTo>
                <a:lnTo>
                  <a:pt x="0" y="0"/>
                </a:lnTo>
                <a:close/>
              </a:path>
            </a:pathLst>
          </a:custGeom>
          <a:blipFill>
            <a:blip r:embed="rId4"/>
            <a:stretch>
              <a:fillRect l="0" t="0" r="0" b="0"/>
            </a:stretch>
          </a:blipFill>
        </p:spPr>
      </p:sp>
      <p:sp>
        <p:nvSpPr>
          <p:cNvPr name="Freeform 4" id="4"/>
          <p:cNvSpPr/>
          <p:nvPr/>
        </p:nvSpPr>
        <p:spPr>
          <a:xfrm flipH="false" flipV="false" rot="0">
            <a:off x="839783" y="6392394"/>
            <a:ext cx="5413880" cy="3708508"/>
          </a:xfrm>
          <a:custGeom>
            <a:avLst/>
            <a:gdLst/>
            <a:ahLst/>
            <a:cxnLst/>
            <a:rect r="r" b="b" t="t" l="l"/>
            <a:pathLst>
              <a:path h="3708508" w="5413880">
                <a:moveTo>
                  <a:pt x="0" y="0"/>
                </a:moveTo>
                <a:lnTo>
                  <a:pt x="5413879" y="0"/>
                </a:lnTo>
                <a:lnTo>
                  <a:pt x="5413879" y="3708507"/>
                </a:lnTo>
                <a:lnTo>
                  <a:pt x="0" y="3708507"/>
                </a:lnTo>
                <a:lnTo>
                  <a:pt x="0" y="0"/>
                </a:lnTo>
                <a:close/>
              </a:path>
            </a:pathLst>
          </a:custGeom>
          <a:blipFill>
            <a:blip r:embed="rId5"/>
            <a:stretch>
              <a:fillRect l="0" t="0" r="0" b="0"/>
            </a:stretch>
          </a:blipFill>
        </p:spPr>
      </p:sp>
      <p:sp>
        <p:nvSpPr>
          <p:cNvPr name="Freeform 5" id="5"/>
          <p:cNvSpPr/>
          <p:nvPr/>
        </p:nvSpPr>
        <p:spPr>
          <a:xfrm flipH="false" flipV="false" rot="0">
            <a:off x="13435264" y="2502126"/>
            <a:ext cx="4513903" cy="3453136"/>
          </a:xfrm>
          <a:custGeom>
            <a:avLst/>
            <a:gdLst/>
            <a:ahLst/>
            <a:cxnLst/>
            <a:rect r="r" b="b" t="t" l="l"/>
            <a:pathLst>
              <a:path h="3453136" w="4513903">
                <a:moveTo>
                  <a:pt x="0" y="0"/>
                </a:moveTo>
                <a:lnTo>
                  <a:pt x="4513903" y="0"/>
                </a:lnTo>
                <a:lnTo>
                  <a:pt x="4513903" y="3453136"/>
                </a:lnTo>
                <a:lnTo>
                  <a:pt x="0" y="345313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2810685" y="6502772"/>
            <a:ext cx="3802274" cy="3307978"/>
          </a:xfrm>
          <a:custGeom>
            <a:avLst/>
            <a:gdLst/>
            <a:ahLst/>
            <a:cxnLst/>
            <a:rect r="r" b="b" t="t" l="l"/>
            <a:pathLst>
              <a:path h="3307978" w="3802274">
                <a:moveTo>
                  <a:pt x="0" y="0"/>
                </a:moveTo>
                <a:lnTo>
                  <a:pt x="3802274" y="0"/>
                </a:lnTo>
                <a:lnTo>
                  <a:pt x="3802274" y="3307978"/>
                </a:lnTo>
                <a:lnTo>
                  <a:pt x="0" y="3307978"/>
                </a:lnTo>
                <a:lnTo>
                  <a:pt x="0" y="0"/>
                </a:lnTo>
                <a:close/>
              </a:path>
            </a:pathLst>
          </a:custGeom>
          <a:blipFill>
            <a:blip r:embed="rId8"/>
            <a:stretch>
              <a:fillRect l="0" t="0" r="0" b="0"/>
            </a:stretch>
          </a:blipFill>
        </p:spPr>
      </p:sp>
      <p:sp>
        <p:nvSpPr>
          <p:cNvPr name="TextBox 7" id="7"/>
          <p:cNvSpPr txBox="true"/>
          <p:nvPr/>
        </p:nvSpPr>
        <p:spPr>
          <a:xfrm rot="0">
            <a:off x="0" y="689697"/>
            <a:ext cx="18288000" cy="12649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One </a:t>
            </a:r>
            <a:r>
              <a:rPr lang="en-US" sz="4800">
                <a:solidFill>
                  <a:srgbClr val="164E79"/>
                </a:solidFill>
                <a:latin typeface="Bantayog"/>
                <a:ea typeface="Bantayog"/>
                <a:cs typeface="Bantayog"/>
                <a:sym typeface="Bantayog"/>
              </a:rPr>
              <a:t>major consequence is a changing climate, </a:t>
            </a:r>
          </a:p>
          <a:p>
            <a:pPr algn="ctr">
              <a:lnSpc>
                <a:spcPts val="4800"/>
              </a:lnSpc>
            </a:pPr>
            <a:r>
              <a:rPr lang="en-US" sz="4800">
                <a:solidFill>
                  <a:srgbClr val="164E79"/>
                </a:solidFill>
                <a:latin typeface="Bantayog"/>
                <a:ea typeface="Bantayog"/>
                <a:cs typeface="Bantayog"/>
                <a:sym typeface="Bantayog"/>
              </a:rPr>
              <a:t>with more extreme and disruptive weather</a:t>
            </a:r>
          </a:p>
        </p:txBody>
      </p:sp>
      <p:sp>
        <p:nvSpPr>
          <p:cNvPr name="TextBox 8" id="8"/>
          <p:cNvSpPr txBox="true"/>
          <p:nvPr/>
        </p:nvSpPr>
        <p:spPr>
          <a:xfrm rot="0">
            <a:off x="440709" y="5102578"/>
            <a:ext cx="1354857" cy="542925"/>
          </a:xfrm>
          <a:prstGeom prst="rect">
            <a:avLst/>
          </a:prstGeom>
        </p:spPr>
        <p:txBody>
          <a:bodyPr anchor="t" rtlCol="false" tIns="0" lIns="0" bIns="0" rIns="0">
            <a:spAutoFit/>
          </a:bodyPr>
          <a:lstStyle/>
          <a:p>
            <a:pPr algn="ctr">
              <a:lnSpc>
                <a:spcPts val="4200"/>
              </a:lnSpc>
              <a:spcBef>
                <a:spcPct val="0"/>
              </a:spcBef>
            </a:pPr>
            <a:r>
              <a:rPr lang="en-US" sz="3000">
                <a:solidFill>
                  <a:srgbClr val="164E79"/>
                </a:solidFill>
                <a:latin typeface="Poppins"/>
                <a:ea typeface="Poppins"/>
                <a:cs typeface="Poppins"/>
                <a:sym typeface="Poppins"/>
              </a:rPr>
              <a:t>wildfire</a:t>
            </a:r>
          </a:p>
        </p:txBody>
      </p:sp>
      <p:sp>
        <p:nvSpPr>
          <p:cNvPr name="TextBox 9" id="9"/>
          <p:cNvSpPr txBox="true"/>
          <p:nvPr/>
        </p:nvSpPr>
        <p:spPr>
          <a:xfrm rot="0">
            <a:off x="0" y="7154067"/>
            <a:ext cx="4595413" cy="542925"/>
          </a:xfrm>
          <a:prstGeom prst="rect">
            <a:avLst/>
          </a:prstGeom>
        </p:spPr>
        <p:txBody>
          <a:bodyPr anchor="t" rtlCol="false" tIns="0" lIns="0" bIns="0" rIns="0">
            <a:spAutoFit/>
          </a:bodyPr>
          <a:lstStyle/>
          <a:p>
            <a:pPr algn="ctr" marL="0" indent="0" lvl="0">
              <a:lnSpc>
                <a:spcPts val="4200"/>
              </a:lnSpc>
              <a:spcBef>
                <a:spcPct val="0"/>
              </a:spcBef>
            </a:pPr>
            <a:r>
              <a:rPr lang="en-US" sz="3000" strike="noStrike" u="none">
                <a:solidFill>
                  <a:srgbClr val="164E79"/>
                </a:solidFill>
                <a:latin typeface="Poppins"/>
                <a:ea typeface="Poppins"/>
                <a:cs typeface="Poppins"/>
                <a:sym typeface="Poppins"/>
              </a:rPr>
              <a:t> drought/ extreme heat</a:t>
            </a:r>
          </a:p>
        </p:txBody>
      </p:sp>
      <p:sp>
        <p:nvSpPr>
          <p:cNvPr name="TextBox 10" id="10"/>
          <p:cNvSpPr txBox="true"/>
          <p:nvPr/>
        </p:nvSpPr>
        <p:spPr>
          <a:xfrm rot="0">
            <a:off x="11773970" y="2873482"/>
            <a:ext cx="1661294" cy="542925"/>
          </a:xfrm>
          <a:prstGeom prst="rect">
            <a:avLst/>
          </a:prstGeom>
        </p:spPr>
        <p:txBody>
          <a:bodyPr anchor="t" rtlCol="false" tIns="0" lIns="0" bIns="0" rIns="0">
            <a:spAutoFit/>
          </a:bodyPr>
          <a:lstStyle/>
          <a:p>
            <a:pPr algn="ctr" marL="0" indent="0" lvl="0">
              <a:lnSpc>
                <a:spcPts val="4200"/>
              </a:lnSpc>
              <a:spcBef>
                <a:spcPct val="0"/>
              </a:spcBef>
            </a:pPr>
            <a:r>
              <a:rPr lang="en-US" sz="3000" strike="noStrike" u="none">
                <a:solidFill>
                  <a:srgbClr val="164E79"/>
                </a:solidFill>
                <a:latin typeface="Poppins"/>
                <a:ea typeface="Poppins"/>
                <a:cs typeface="Poppins"/>
                <a:sym typeface="Poppins"/>
              </a:rPr>
              <a:t> flooding</a:t>
            </a:r>
          </a:p>
        </p:txBody>
      </p:sp>
      <p:sp>
        <p:nvSpPr>
          <p:cNvPr name="TextBox 11" id="11"/>
          <p:cNvSpPr txBox="true"/>
          <p:nvPr/>
        </p:nvSpPr>
        <p:spPr>
          <a:xfrm rot="0">
            <a:off x="9757891" y="8979304"/>
            <a:ext cx="2781821" cy="542925"/>
          </a:xfrm>
          <a:prstGeom prst="rect">
            <a:avLst/>
          </a:prstGeom>
        </p:spPr>
        <p:txBody>
          <a:bodyPr anchor="t" rtlCol="false" tIns="0" lIns="0" bIns="0" rIns="0">
            <a:spAutoFit/>
          </a:bodyPr>
          <a:lstStyle/>
          <a:p>
            <a:pPr algn="ctr" marL="0" indent="0" lvl="0">
              <a:lnSpc>
                <a:spcPts val="4200"/>
              </a:lnSpc>
              <a:spcBef>
                <a:spcPct val="0"/>
              </a:spcBef>
            </a:pPr>
            <a:r>
              <a:rPr lang="en-US" sz="3000" strike="noStrike" u="none">
                <a:solidFill>
                  <a:srgbClr val="164E79"/>
                </a:solidFill>
                <a:latin typeface="Poppins"/>
                <a:ea typeface="Poppins"/>
                <a:cs typeface="Poppins"/>
                <a:sym typeface="Poppins"/>
              </a:rPr>
              <a:t> severe storms</a:t>
            </a:r>
          </a:p>
        </p:txBody>
      </p:sp>
      <p:sp>
        <p:nvSpPr>
          <p:cNvPr name="TextBox 12" id="12"/>
          <p:cNvSpPr txBox="true"/>
          <p:nvPr/>
        </p:nvSpPr>
        <p:spPr>
          <a:xfrm rot="0">
            <a:off x="7533827" y="7415201"/>
            <a:ext cx="3781827" cy="542925"/>
          </a:xfrm>
          <a:prstGeom prst="rect">
            <a:avLst/>
          </a:prstGeom>
        </p:spPr>
        <p:txBody>
          <a:bodyPr anchor="t" rtlCol="false" tIns="0" lIns="0" bIns="0" rIns="0">
            <a:spAutoFit/>
          </a:bodyPr>
          <a:lstStyle/>
          <a:p>
            <a:pPr algn="ctr" marL="0" indent="0" lvl="0">
              <a:lnSpc>
                <a:spcPts val="4200"/>
              </a:lnSpc>
              <a:spcBef>
                <a:spcPct val="0"/>
              </a:spcBef>
            </a:pPr>
            <a:r>
              <a:rPr lang="en-US" sz="3000" strike="noStrike" u="none">
                <a:solidFill>
                  <a:srgbClr val="164E79"/>
                </a:solidFill>
                <a:latin typeface="Poppins"/>
                <a:ea typeface="Poppins"/>
                <a:cs typeface="Poppins"/>
                <a:sym typeface="Poppins"/>
              </a:rPr>
              <a:t> Global Warming</a:t>
            </a:r>
          </a:p>
        </p:txBody>
      </p:sp>
      <p:sp>
        <p:nvSpPr>
          <p:cNvPr name="TextBox 13" id="13"/>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05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TextBox 2" id="2"/>
          <p:cNvSpPr txBox="true"/>
          <p:nvPr/>
        </p:nvSpPr>
        <p:spPr>
          <a:xfrm rot="0">
            <a:off x="0" y="1104900"/>
            <a:ext cx="18288000" cy="6553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heatwaves are becoming more frequent and more persistent</a:t>
            </a:r>
          </a:p>
        </p:txBody>
      </p:sp>
      <p:grpSp>
        <p:nvGrpSpPr>
          <p:cNvPr name="Group 3" id="3"/>
          <p:cNvGrpSpPr/>
          <p:nvPr/>
        </p:nvGrpSpPr>
        <p:grpSpPr>
          <a:xfrm rot="0">
            <a:off x="2762416" y="3207364"/>
            <a:ext cx="12763168" cy="6291956"/>
            <a:chOff x="0" y="0"/>
            <a:chExt cx="17017557" cy="8389274"/>
          </a:xfrm>
        </p:grpSpPr>
        <p:sp>
          <p:nvSpPr>
            <p:cNvPr name="Freeform 4" id="4"/>
            <p:cNvSpPr/>
            <p:nvPr/>
          </p:nvSpPr>
          <p:spPr>
            <a:xfrm flipH="false" flipV="false" rot="0">
              <a:off x="0" y="0"/>
              <a:ext cx="17017557" cy="7735253"/>
            </a:xfrm>
            <a:custGeom>
              <a:avLst/>
              <a:gdLst/>
              <a:ahLst/>
              <a:cxnLst/>
              <a:rect r="r" b="b" t="t" l="l"/>
              <a:pathLst>
                <a:path h="7735253" w="17017557">
                  <a:moveTo>
                    <a:pt x="0" y="0"/>
                  </a:moveTo>
                  <a:lnTo>
                    <a:pt x="17017557" y="0"/>
                  </a:lnTo>
                  <a:lnTo>
                    <a:pt x="17017557" y="7735253"/>
                  </a:lnTo>
                  <a:lnTo>
                    <a:pt x="0" y="7735253"/>
                  </a:lnTo>
                  <a:lnTo>
                    <a:pt x="0" y="0"/>
                  </a:lnTo>
                  <a:close/>
                </a:path>
              </a:pathLst>
            </a:custGeom>
            <a:blipFill>
              <a:blip r:embed="rId3"/>
              <a:stretch>
                <a:fillRect l="0" t="0" r="0" b="0"/>
              </a:stretch>
            </a:blipFill>
          </p:spPr>
        </p:sp>
        <p:sp>
          <p:nvSpPr>
            <p:cNvPr name="TextBox 5" id="5"/>
            <p:cNvSpPr txBox="true"/>
            <p:nvPr/>
          </p:nvSpPr>
          <p:spPr>
            <a:xfrm rot="0">
              <a:off x="2521460" y="7940061"/>
              <a:ext cx="11974637" cy="449213"/>
            </a:xfrm>
            <a:prstGeom prst="rect">
              <a:avLst/>
            </a:prstGeom>
          </p:spPr>
          <p:txBody>
            <a:bodyPr anchor="t" rtlCol="false" tIns="0" lIns="0" bIns="0" rIns="0">
              <a:spAutoFit/>
            </a:bodyPr>
            <a:lstStyle/>
            <a:p>
              <a:pPr algn="ctr">
                <a:lnSpc>
                  <a:spcPts val="2743"/>
                </a:lnSpc>
                <a:spcBef>
                  <a:spcPct val="0"/>
                </a:spcBef>
              </a:pPr>
              <a:r>
                <a:rPr lang="en-US" sz="1959" u="sng">
                  <a:solidFill>
                    <a:srgbClr val="164E79"/>
                  </a:solidFill>
                  <a:latin typeface="Poppins"/>
                  <a:ea typeface="Poppins"/>
                  <a:cs typeface="Poppins"/>
                  <a:sym typeface="Poppins"/>
                  <a:hlinkClick r:id="rId4" tooltip="https://www.metoffice.gov.uk/blog/2026/how-exceptional-were-uk-summer-2026-daily-temperatures"/>
                </a:rPr>
                <a:t>How exceptional were UK summer 2026 daily temperatures? - Met Office</a:t>
              </a:r>
            </a:p>
          </p:txBody>
        </p:sp>
      </p:grpSp>
      <p:sp>
        <p:nvSpPr>
          <p:cNvPr name="TextBox 6" id="6"/>
          <p:cNvSpPr txBox="true"/>
          <p:nvPr/>
        </p:nvSpPr>
        <p:spPr>
          <a:xfrm rot="0">
            <a:off x="669522" y="2140564"/>
            <a:ext cx="16948957" cy="523876"/>
          </a:xfrm>
          <a:prstGeom prst="rect">
            <a:avLst/>
          </a:prstGeom>
        </p:spPr>
        <p:txBody>
          <a:bodyPr anchor="t" rtlCol="false" tIns="0" lIns="0" bIns="0" rIns="0">
            <a:spAutoFit/>
          </a:bodyPr>
          <a:lstStyle/>
          <a:p>
            <a:pPr algn="l" marL="647694" indent="-323847" lvl="1">
              <a:lnSpc>
                <a:spcPts val="4199"/>
              </a:lnSpc>
              <a:buFont typeface="Arial"/>
              <a:buChar char="•"/>
            </a:pPr>
            <a:r>
              <a:rPr lang="en-US" sz="2999">
                <a:solidFill>
                  <a:srgbClr val="164E79"/>
                </a:solidFill>
                <a:latin typeface="Poppins"/>
                <a:ea typeface="Poppins"/>
                <a:cs typeface="Poppins"/>
                <a:sym typeface="Poppins"/>
              </a:rPr>
              <a:t>The UK recorded 55 days above 28°C and 9 days above 35°C in summer 2026. </a:t>
            </a:r>
          </a:p>
        </p:txBody>
      </p:sp>
      <p:sp>
        <p:nvSpPr>
          <p:cNvPr name="TextBox 7" id="7"/>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06</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0">
            <a:off x="7294559" y="836480"/>
            <a:ext cx="12455695" cy="9880628"/>
          </a:xfrm>
          <a:custGeom>
            <a:avLst/>
            <a:gdLst/>
            <a:ahLst/>
            <a:cxnLst/>
            <a:rect r="r" b="b" t="t" l="l"/>
            <a:pathLst>
              <a:path h="9880628" w="12455695">
                <a:moveTo>
                  <a:pt x="0" y="0"/>
                </a:moveTo>
                <a:lnTo>
                  <a:pt x="12455695" y="0"/>
                </a:lnTo>
                <a:lnTo>
                  <a:pt x="12455695" y="9880627"/>
                </a:lnTo>
                <a:lnTo>
                  <a:pt x="0" y="988062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33911" y="2110466"/>
            <a:ext cx="15373584" cy="2545715"/>
          </a:xfrm>
          <a:prstGeom prst="rect">
            <a:avLst/>
          </a:prstGeom>
        </p:spPr>
        <p:txBody>
          <a:bodyPr anchor="t" rtlCol="false" tIns="0" lIns="0" bIns="0" rIns="0">
            <a:spAutoFit/>
          </a:bodyPr>
          <a:lstStyle/>
          <a:p>
            <a:pPr algn="l">
              <a:lnSpc>
                <a:spcPts val="10029"/>
              </a:lnSpc>
            </a:pPr>
            <a:r>
              <a:rPr lang="en-US" sz="8499">
                <a:solidFill>
                  <a:srgbClr val="46473E"/>
                </a:solidFill>
                <a:latin typeface="Etna Sans Serif"/>
                <a:ea typeface="Etna Sans Serif"/>
                <a:cs typeface="Etna Sans Serif"/>
                <a:sym typeface="Etna Sans Serif"/>
              </a:rPr>
              <a:t>The Awarenes</a:t>
            </a:r>
            <a:r>
              <a:rPr lang="en-US" sz="8499">
                <a:solidFill>
                  <a:srgbClr val="46473E"/>
                </a:solidFill>
                <a:latin typeface="Etna Sans Serif"/>
                <a:ea typeface="Etna Sans Serif"/>
                <a:cs typeface="Etna Sans Serif"/>
                <a:sym typeface="Etna Sans Serif"/>
              </a:rPr>
              <a:t>s and Engagement Challenges</a:t>
            </a:r>
          </a:p>
        </p:txBody>
      </p:sp>
      <p:sp>
        <p:nvSpPr>
          <p:cNvPr name="TextBox 4" id="4"/>
          <p:cNvSpPr txBox="true"/>
          <p:nvPr/>
        </p:nvSpPr>
        <p:spPr>
          <a:xfrm rot="0">
            <a:off x="797541" y="5151481"/>
            <a:ext cx="10387406" cy="2506980"/>
          </a:xfrm>
          <a:prstGeom prst="rect">
            <a:avLst/>
          </a:prstGeom>
        </p:spPr>
        <p:txBody>
          <a:bodyPr anchor="t" rtlCol="false" tIns="0" lIns="0" bIns="0" rIns="0">
            <a:spAutoFit/>
          </a:bodyPr>
          <a:lstStyle/>
          <a:p>
            <a:pPr algn="l">
              <a:lnSpc>
                <a:spcPts val="6719"/>
              </a:lnSpc>
            </a:pPr>
            <a:r>
              <a:rPr lang="en-US" sz="4800">
                <a:solidFill>
                  <a:srgbClr val="46473E"/>
                </a:solidFill>
                <a:latin typeface="Montserrat"/>
                <a:ea typeface="Montserrat"/>
                <a:cs typeface="Montserrat"/>
                <a:sym typeface="Montserrat"/>
              </a:rPr>
              <a:t>How</a:t>
            </a:r>
            <a:r>
              <a:rPr lang="en-US" sz="4800">
                <a:solidFill>
                  <a:srgbClr val="46473E"/>
                </a:solidFill>
                <a:latin typeface="Montserrat"/>
                <a:ea typeface="Montserrat"/>
                <a:cs typeface="Montserrat"/>
                <a:sym typeface="Montserrat"/>
              </a:rPr>
              <a:t> do people notice, understand and engage with climate change?</a:t>
            </a:r>
          </a:p>
        </p:txBody>
      </p:sp>
      <p:grpSp>
        <p:nvGrpSpPr>
          <p:cNvPr name="Group 5" id="5"/>
          <p:cNvGrpSpPr/>
          <p:nvPr/>
        </p:nvGrpSpPr>
        <p:grpSpPr>
          <a:xfrm rot="0">
            <a:off x="4302941" y="8236383"/>
            <a:ext cx="1232370" cy="1232370"/>
            <a:chOff x="0" y="0"/>
            <a:chExt cx="660400" cy="660400"/>
          </a:xfrm>
        </p:grpSpPr>
        <p:sp>
          <p:nvSpPr>
            <p:cNvPr name="Freeform 6" id="6"/>
            <p:cNvSpPr/>
            <p:nvPr/>
          </p:nvSpPr>
          <p:spPr>
            <a:xfrm flipH="false" flipV="false" rot="0">
              <a:off x="0" y="0"/>
              <a:ext cx="660400" cy="660400"/>
            </a:xfrm>
            <a:custGeom>
              <a:avLst/>
              <a:gdLst/>
              <a:ahLst/>
              <a:cxnLst/>
              <a:rect r="r" b="b" t="t" l="l"/>
              <a:pathLst>
                <a:path h="660400" w="660400">
                  <a:moveTo>
                    <a:pt x="660400" y="167989"/>
                  </a:moveTo>
                  <a:cubicBezTo>
                    <a:pt x="569492" y="77081"/>
                    <a:pt x="423464" y="75292"/>
                    <a:pt x="330286" y="162297"/>
                  </a:cubicBezTo>
                  <a:lnTo>
                    <a:pt x="167989" y="0"/>
                  </a:lnTo>
                  <a:cubicBezTo>
                    <a:pt x="77081" y="90908"/>
                    <a:pt x="75292" y="236936"/>
                    <a:pt x="162297" y="330114"/>
                  </a:cubicBezTo>
                  <a:lnTo>
                    <a:pt x="0" y="492411"/>
                  </a:lnTo>
                  <a:cubicBezTo>
                    <a:pt x="90908" y="583319"/>
                    <a:pt x="236936" y="585108"/>
                    <a:pt x="330114" y="498103"/>
                  </a:cubicBezTo>
                  <a:lnTo>
                    <a:pt x="492411" y="660400"/>
                  </a:lnTo>
                  <a:cubicBezTo>
                    <a:pt x="583319" y="569492"/>
                    <a:pt x="585108" y="423464"/>
                    <a:pt x="498103" y="330286"/>
                  </a:cubicBezTo>
                  <a:lnTo>
                    <a:pt x="660400" y="167989"/>
                  </a:lnTo>
                  <a:close/>
                </a:path>
              </a:pathLst>
            </a:custGeom>
            <a:solidFill>
              <a:srgbClr val="F4D48E"/>
            </a:solidFill>
          </p:spPr>
        </p:sp>
        <p:sp>
          <p:nvSpPr>
            <p:cNvPr name="TextBox 7" id="7"/>
            <p:cNvSpPr txBox="true"/>
            <p:nvPr/>
          </p:nvSpPr>
          <p:spPr>
            <a:xfrm>
              <a:off x="165100" y="107950"/>
              <a:ext cx="330200" cy="38735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6171125" y="5008996"/>
            <a:ext cx="738370" cy="738370"/>
            <a:chOff x="0" y="0"/>
            <a:chExt cx="406400" cy="406400"/>
          </a:xfrm>
        </p:grpSpPr>
        <p:sp>
          <p:nvSpPr>
            <p:cNvPr name="Freeform 9" id="9"/>
            <p:cNvSpPr/>
            <p:nvPr/>
          </p:nvSpPr>
          <p:spPr>
            <a:xfrm flipH="false" flipV="false" rot="0">
              <a:off x="0" y="0"/>
              <a:ext cx="406400" cy="406400"/>
            </a:xfrm>
            <a:custGeom>
              <a:avLst/>
              <a:gdLst/>
              <a:ahLst/>
              <a:cxnLst/>
              <a:rect r="r" b="b" t="t" l="l"/>
              <a:pathLst>
                <a:path h="406400" w="406400">
                  <a:moveTo>
                    <a:pt x="0" y="0"/>
                  </a:moveTo>
                  <a:lnTo>
                    <a:pt x="203200" y="0"/>
                  </a:lnTo>
                  <a:lnTo>
                    <a:pt x="406400" y="203200"/>
                  </a:lnTo>
                  <a:lnTo>
                    <a:pt x="203200" y="406400"/>
                  </a:lnTo>
                  <a:lnTo>
                    <a:pt x="0" y="406400"/>
                  </a:lnTo>
                  <a:lnTo>
                    <a:pt x="203200" y="203200"/>
                  </a:lnTo>
                  <a:lnTo>
                    <a:pt x="0" y="0"/>
                  </a:lnTo>
                  <a:close/>
                </a:path>
              </a:pathLst>
            </a:custGeom>
            <a:solidFill>
              <a:srgbClr val="F4D48E"/>
            </a:solidFill>
          </p:spPr>
        </p:sp>
        <p:sp>
          <p:nvSpPr>
            <p:cNvPr name="TextBox 10" id="10"/>
            <p:cNvSpPr txBox="true"/>
            <p:nvPr/>
          </p:nvSpPr>
          <p:spPr>
            <a:xfrm>
              <a:off x="177800" y="-57150"/>
              <a:ext cx="152400" cy="46355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7928082" y="1028700"/>
            <a:ext cx="738370" cy="738370"/>
            <a:chOff x="0" y="0"/>
            <a:chExt cx="406400" cy="406400"/>
          </a:xfrm>
        </p:grpSpPr>
        <p:sp>
          <p:nvSpPr>
            <p:cNvPr name="Freeform 12" id="12"/>
            <p:cNvSpPr/>
            <p:nvPr/>
          </p:nvSpPr>
          <p:spPr>
            <a:xfrm flipH="false" flipV="false" rot="0">
              <a:off x="0" y="0"/>
              <a:ext cx="406400" cy="406400"/>
            </a:xfrm>
            <a:custGeom>
              <a:avLst/>
              <a:gdLst/>
              <a:ahLst/>
              <a:cxnLst/>
              <a:rect r="r" b="b" t="t" l="l"/>
              <a:pathLst>
                <a:path h="406400" w="406400">
                  <a:moveTo>
                    <a:pt x="0" y="0"/>
                  </a:moveTo>
                  <a:lnTo>
                    <a:pt x="203200" y="0"/>
                  </a:lnTo>
                  <a:lnTo>
                    <a:pt x="406400" y="203200"/>
                  </a:lnTo>
                  <a:lnTo>
                    <a:pt x="203200" y="406400"/>
                  </a:lnTo>
                  <a:lnTo>
                    <a:pt x="0" y="406400"/>
                  </a:lnTo>
                  <a:lnTo>
                    <a:pt x="203200" y="203200"/>
                  </a:lnTo>
                  <a:lnTo>
                    <a:pt x="0" y="0"/>
                  </a:lnTo>
                  <a:close/>
                </a:path>
              </a:pathLst>
            </a:custGeom>
            <a:solidFill>
              <a:srgbClr val="F4D48E"/>
            </a:solidFill>
          </p:spPr>
        </p:sp>
        <p:sp>
          <p:nvSpPr>
            <p:cNvPr name="TextBox 13" id="13"/>
            <p:cNvSpPr txBox="true"/>
            <p:nvPr/>
          </p:nvSpPr>
          <p:spPr>
            <a:xfrm>
              <a:off x="177800" y="-57150"/>
              <a:ext cx="152400" cy="463550"/>
            </a:xfrm>
            <a:prstGeom prst="rect">
              <a:avLst/>
            </a:prstGeom>
          </p:spPr>
          <p:txBody>
            <a:bodyPr anchor="ctr" rtlCol="false" tIns="50800" lIns="50800" bIns="50800" rIns="50800"/>
            <a:lstStyle/>
            <a:p>
              <a:pPr algn="ctr">
                <a:lnSpc>
                  <a:spcPts val="2659"/>
                </a:lnSpc>
              </a:pPr>
            </a:p>
          </p:txBody>
        </p:sp>
      </p:grpSp>
      <p:sp>
        <p:nvSpPr>
          <p:cNvPr name="TextBox 14" id="14"/>
          <p:cNvSpPr txBox="true"/>
          <p:nvPr/>
        </p:nvSpPr>
        <p:spPr>
          <a:xfrm rot="0">
            <a:off x="17632619" y="9791700"/>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EBE9E0"/>
                </a:solidFill>
                <a:latin typeface="Poppins"/>
                <a:ea typeface="Poppins"/>
                <a:cs typeface="Poppins"/>
                <a:sym typeface="Poppins"/>
              </a:rPr>
              <a:t>07</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grpSp>
        <p:nvGrpSpPr>
          <p:cNvPr name="Group 2" id="2"/>
          <p:cNvGrpSpPr/>
          <p:nvPr/>
        </p:nvGrpSpPr>
        <p:grpSpPr>
          <a:xfrm rot="0">
            <a:off x="637268" y="3859481"/>
            <a:ext cx="5012980" cy="4117769"/>
            <a:chOff x="0" y="0"/>
            <a:chExt cx="6683973" cy="5490359"/>
          </a:xfrm>
        </p:grpSpPr>
        <p:sp>
          <p:nvSpPr>
            <p:cNvPr name="Freeform 3" id="3"/>
            <p:cNvSpPr/>
            <p:nvPr/>
          </p:nvSpPr>
          <p:spPr>
            <a:xfrm flipH="false" flipV="false" rot="0">
              <a:off x="0" y="1062579"/>
              <a:ext cx="6683973" cy="4427780"/>
            </a:xfrm>
            <a:custGeom>
              <a:avLst/>
              <a:gdLst/>
              <a:ahLst/>
              <a:cxnLst/>
              <a:rect r="r" b="b" t="t" l="l"/>
              <a:pathLst>
                <a:path h="4427780" w="6683973">
                  <a:moveTo>
                    <a:pt x="0" y="0"/>
                  </a:moveTo>
                  <a:lnTo>
                    <a:pt x="6683973" y="0"/>
                  </a:lnTo>
                  <a:lnTo>
                    <a:pt x="6683973" y="4427780"/>
                  </a:lnTo>
                  <a:lnTo>
                    <a:pt x="0" y="4427780"/>
                  </a:lnTo>
                  <a:lnTo>
                    <a:pt x="0" y="0"/>
                  </a:lnTo>
                  <a:close/>
                </a:path>
              </a:pathLst>
            </a:custGeom>
            <a:blipFill>
              <a:blip r:embed="rId2"/>
              <a:stretch>
                <a:fillRect l="0" t="0" r="0" b="0"/>
              </a:stretch>
            </a:blipFill>
          </p:spPr>
        </p:sp>
        <p:sp>
          <p:nvSpPr>
            <p:cNvPr name="TextBox 4" id="4"/>
            <p:cNvSpPr txBox="true"/>
            <p:nvPr/>
          </p:nvSpPr>
          <p:spPr>
            <a:xfrm rot="0">
              <a:off x="1775623" y="-85725"/>
              <a:ext cx="3132727" cy="695325"/>
            </a:xfrm>
            <a:prstGeom prst="rect">
              <a:avLst/>
            </a:prstGeom>
          </p:spPr>
          <p:txBody>
            <a:bodyPr anchor="t" rtlCol="false" tIns="0" lIns="0" bIns="0" rIns="0">
              <a:spAutoFit/>
            </a:bodyPr>
            <a:lstStyle/>
            <a:p>
              <a:pPr algn="l">
                <a:lnSpc>
                  <a:spcPts val="4200"/>
                </a:lnSpc>
              </a:pPr>
              <a:r>
                <a:rPr lang="en-US" sz="3000" u="sng">
                  <a:solidFill>
                    <a:srgbClr val="164E79"/>
                  </a:solidFill>
                  <a:latin typeface="Poppins"/>
                  <a:ea typeface="Poppins"/>
                  <a:cs typeface="Poppins"/>
                  <a:sym typeface="Poppins"/>
                  <a:hlinkClick r:id="rId3" tooltip="https://trendymagazines.com/climate-danger-evident-at-europes-melting-glaciers/"/>
                </a:rPr>
                <a:t> melting ice</a:t>
              </a:r>
            </a:p>
          </p:txBody>
        </p:sp>
      </p:grpSp>
      <p:grpSp>
        <p:nvGrpSpPr>
          <p:cNvPr name="Group 5" id="5"/>
          <p:cNvGrpSpPr/>
          <p:nvPr/>
        </p:nvGrpSpPr>
        <p:grpSpPr>
          <a:xfrm rot="0">
            <a:off x="6411691" y="3645169"/>
            <a:ext cx="5584278" cy="4512555"/>
            <a:chOff x="0" y="0"/>
            <a:chExt cx="7445704" cy="6016740"/>
          </a:xfrm>
        </p:grpSpPr>
        <p:sp>
          <p:nvSpPr>
            <p:cNvPr name="Freeform 6" id="6"/>
            <p:cNvSpPr/>
            <p:nvPr/>
          </p:nvSpPr>
          <p:spPr>
            <a:xfrm flipH="false" flipV="false" rot="0">
              <a:off x="0" y="1003300"/>
              <a:ext cx="7445704" cy="5013440"/>
            </a:xfrm>
            <a:custGeom>
              <a:avLst/>
              <a:gdLst/>
              <a:ahLst/>
              <a:cxnLst/>
              <a:rect r="r" b="b" t="t" l="l"/>
              <a:pathLst>
                <a:path h="5013440" w="7445704">
                  <a:moveTo>
                    <a:pt x="0" y="0"/>
                  </a:moveTo>
                  <a:lnTo>
                    <a:pt x="7445704" y="0"/>
                  </a:lnTo>
                  <a:lnTo>
                    <a:pt x="7445704" y="5013440"/>
                  </a:lnTo>
                  <a:lnTo>
                    <a:pt x="0" y="5013440"/>
                  </a:lnTo>
                  <a:lnTo>
                    <a:pt x="0" y="0"/>
                  </a:lnTo>
                  <a:close/>
                </a:path>
              </a:pathLst>
            </a:custGeom>
            <a:blipFill>
              <a:blip r:embed="rId4"/>
              <a:stretch>
                <a:fillRect l="0" t="0" r="0" b="0"/>
              </a:stretch>
            </a:blipFill>
          </p:spPr>
        </p:sp>
        <p:sp>
          <p:nvSpPr>
            <p:cNvPr name="TextBox 7" id="7"/>
            <p:cNvSpPr txBox="true"/>
            <p:nvPr/>
          </p:nvSpPr>
          <p:spPr>
            <a:xfrm rot="0">
              <a:off x="1332730" y="-85725"/>
              <a:ext cx="4925922" cy="695325"/>
            </a:xfrm>
            <a:prstGeom prst="rect">
              <a:avLst/>
            </a:prstGeom>
          </p:spPr>
          <p:txBody>
            <a:bodyPr anchor="t" rtlCol="false" tIns="0" lIns="0" bIns="0" rIns="0">
              <a:spAutoFit/>
            </a:bodyPr>
            <a:lstStyle/>
            <a:p>
              <a:pPr algn="l">
                <a:lnSpc>
                  <a:spcPts val="4200"/>
                </a:lnSpc>
              </a:pPr>
              <a:r>
                <a:rPr lang="en-US" sz="3000" u="sng">
                  <a:solidFill>
                    <a:srgbClr val="164E79"/>
                  </a:solidFill>
                  <a:latin typeface="Poppins"/>
                  <a:ea typeface="Poppins"/>
                  <a:cs typeface="Poppins"/>
                  <a:sym typeface="Poppins"/>
                  <a:hlinkClick r:id="rId5" tooltip="https://www.discoverwildlife.com/environment/photos-arctic-glaciers-retreating"/>
                </a:rPr>
                <a:t> retreating glaciers </a:t>
              </a:r>
            </a:p>
          </p:txBody>
        </p:sp>
      </p:grpSp>
      <p:sp>
        <p:nvSpPr>
          <p:cNvPr name="Freeform 8" id="8"/>
          <p:cNvSpPr/>
          <p:nvPr/>
        </p:nvSpPr>
        <p:spPr>
          <a:xfrm flipH="false" flipV="false" rot="0">
            <a:off x="12304373" y="3327093"/>
            <a:ext cx="5656548" cy="4273653"/>
          </a:xfrm>
          <a:custGeom>
            <a:avLst/>
            <a:gdLst/>
            <a:ahLst/>
            <a:cxnLst/>
            <a:rect r="r" b="b" t="t" l="l"/>
            <a:pathLst>
              <a:path h="4273653" w="5656548">
                <a:moveTo>
                  <a:pt x="0" y="0"/>
                </a:moveTo>
                <a:lnTo>
                  <a:pt x="5656548" y="0"/>
                </a:lnTo>
                <a:lnTo>
                  <a:pt x="5656548" y="4273653"/>
                </a:lnTo>
                <a:lnTo>
                  <a:pt x="0" y="4273653"/>
                </a:lnTo>
                <a:lnTo>
                  <a:pt x="0" y="0"/>
                </a:lnTo>
                <a:close/>
              </a:path>
            </a:pathLst>
          </a:custGeom>
          <a:blipFill>
            <a:blip r:embed="rId6"/>
            <a:stretch>
              <a:fillRect l="-28372" t="0" r="0" b="0"/>
            </a:stretch>
          </a:blipFill>
        </p:spPr>
      </p:sp>
      <p:sp>
        <p:nvSpPr>
          <p:cNvPr name="TextBox 9" id="9"/>
          <p:cNvSpPr txBox="true"/>
          <p:nvPr/>
        </p:nvSpPr>
        <p:spPr>
          <a:xfrm rot="0">
            <a:off x="0" y="1104900"/>
            <a:ext cx="18288000" cy="6553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How did people become aware of cli</a:t>
            </a:r>
            <a:r>
              <a:rPr lang="en-US" sz="4800">
                <a:solidFill>
                  <a:srgbClr val="164E79"/>
                </a:solidFill>
                <a:latin typeface="Bantayog"/>
                <a:ea typeface="Bantayog"/>
                <a:cs typeface="Bantayog"/>
                <a:sym typeface="Bantayog"/>
              </a:rPr>
              <a:t>mate change?</a:t>
            </a:r>
          </a:p>
        </p:txBody>
      </p:sp>
      <p:sp>
        <p:nvSpPr>
          <p:cNvPr name="TextBox 10" id="10"/>
          <p:cNvSpPr txBox="true"/>
          <p:nvPr/>
        </p:nvSpPr>
        <p:spPr>
          <a:xfrm rot="0">
            <a:off x="1028700" y="2178198"/>
            <a:ext cx="16571111" cy="1076325"/>
          </a:xfrm>
          <a:prstGeom prst="rect">
            <a:avLst/>
          </a:prstGeom>
        </p:spPr>
        <p:txBody>
          <a:bodyPr anchor="t" rtlCol="false" tIns="0" lIns="0" bIns="0" rIns="0">
            <a:spAutoFit/>
          </a:bodyPr>
          <a:lstStyle/>
          <a:p>
            <a:pPr algn="l" marL="647700" indent="-323850" lvl="1">
              <a:lnSpc>
                <a:spcPts val="4200"/>
              </a:lnSpc>
              <a:buFont typeface="Arial"/>
              <a:buChar char="•"/>
            </a:pPr>
            <a:r>
              <a:rPr lang="en-US" sz="3000">
                <a:solidFill>
                  <a:srgbClr val="164E79"/>
                </a:solidFill>
                <a:latin typeface="Poppins"/>
                <a:ea typeface="Poppins"/>
                <a:cs typeface="Poppins"/>
                <a:sym typeface="Poppins"/>
              </a:rPr>
              <a:t>For many years, climate change was represented through powerful images and documentaries such as Melting Greenland</a:t>
            </a:r>
          </a:p>
        </p:txBody>
      </p:sp>
      <p:sp>
        <p:nvSpPr>
          <p:cNvPr name="TextBox 11" id="11"/>
          <p:cNvSpPr txBox="true"/>
          <p:nvPr/>
        </p:nvSpPr>
        <p:spPr>
          <a:xfrm rot="0">
            <a:off x="3669209" y="8862574"/>
            <a:ext cx="10949583" cy="1143000"/>
          </a:xfrm>
          <a:prstGeom prst="rect">
            <a:avLst/>
          </a:prstGeom>
        </p:spPr>
        <p:txBody>
          <a:bodyPr anchor="t" rtlCol="false" tIns="0" lIns="0" bIns="0" rIns="0">
            <a:spAutoFit/>
          </a:bodyPr>
          <a:lstStyle/>
          <a:p>
            <a:pPr algn="ctr">
              <a:lnSpc>
                <a:spcPts val="4500"/>
              </a:lnSpc>
            </a:pPr>
            <a:r>
              <a:rPr lang="en-US" sz="3000">
                <a:solidFill>
                  <a:srgbClr val="164E79"/>
                </a:solidFill>
                <a:latin typeface="Poppins"/>
                <a:ea typeface="Poppins"/>
                <a:cs typeface="Poppins"/>
                <a:sym typeface="Poppins"/>
              </a:rPr>
              <a:t>They made climate change </a:t>
            </a:r>
            <a:r>
              <a:rPr lang="en-US" b="true" sz="3000">
                <a:solidFill>
                  <a:srgbClr val="164E79"/>
                </a:solidFill>
                <a:latin typeface="Poppins Bold"/>
                <a:ea typeface="Poppins Bold"/>
                <a:cs typeface="Poppins Bold"/>
                <a:sym typeface="Poppins Bold"/>
              </a:rPr>
              <a:t>visible</a:t>
            </a:r>
            <a:r>
              <a:rPr lang="en-US" sz="3000">
                <a:solidFill>
                  <a:srgbClr val="164E79"/>
                </a:solidFill>
                <a:latin typeface="Poppins"/>
                <a:ea typeface="Poppins"/>
                <a:cs typeface="Poppins"/>
                <a:sym typeface="Poppins"/>
              </a:rPr>
              <a:t>, </a:t>
            </a:r>
          </a:p>
          <a:p>
            <a:pPr algn="ctr">
              <a:lnSpc>
                <a:spcPts val="4500"/>
              </a:lnSpc>
            </a:pPr>
            <a:r>
              <a:rPr lang="en-US" sz="3000">
                <a:solidFill>
                  <a:srgbClr val="164E79"/>
                </a:solidFill>
                <a:latin typeface="Poppins"/>
                <a:ea typeface="Poppins"/>
                <a:cs typeface="Poppins"/>
                <a:sym typeface="Poppins"/>
              </a:rPr>
              <a:t>even when its impacts felt far removed from everyday life</a:t>
            </a:r>
          </a:p>
        </p:txBody>
      </p:sp>
      <p:sp>
        <p:nvSpPr>
          <p:cNvPr name="TextBox 12" id="12"/>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08</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F1EEE9"/>
        </a:solidFill>
      </p:bgPr>
    </p:bg>
    <p:spTree>
      <p:nvGrpSpPr>
        <p:cNvPr id="1" name=""/>
        <p:cNvGrpSpPr/>
        <p:nvPr/>
      </p:nvGrpSpPr>
      <p:grpSpPr>
        <a:xfrm>
          <a:off x="0" y="0"/>
          <a:ext cx="0" cy="0"/>
          <a:chOff x="0" y="0"/>
          <a:chExt cx="0" cy="0"/>
        </a:xfrm>
      </p:grpSpPr>
      <p:sp>
        <p:nvSpPr>
          <p:cNvPr name="TextBox 2" id="2"/>
          <p:cNvSpPr txBox="true"/>
          <p:nvPr/>
        </p:nvSpPr>
        <p:spPr>
          <a:xfrm rot="0">
            <a:off x="0" y="1104900"/>
            <a:ext cx="18288000" cy="6553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When climate change becomes part of </a:t>
            </a:r>
            <a:r>
              <a:rPr lang="en-US" sz="4800">
                <a:solidFill>
                  <a:srgbClr val="164E79"/>
                </a:solidFill>
                <a:latin typeface="Bantayog"/>
                <a:ea typeface="Bantayog"/>
                <a:cs typeface="Bantayog"/>
                <a:sym typeface="Bantayog"/>
              </a:rPr>
              <a:t>everyday life</a:t>
            </a:r>
          </a:p>
        </p:txBody>
      </p:sp>
      <p:sp>
        <p:nvSpPr>
          <p:cNvPr name="TextBox 3" id="3"/>
          <p:cNvSpPr txBox="true"/>
          <p:nvPr/>
        </p:nvSpPr>
        <p:spPr>
          <a:xfrm rot="0">
            <a:off x="1028700" y="2178198"/>
            <a:ext cx="16571111" cy="1076325"/>
          </a:xfrm>
          <a:prstGeom prst="rect">
            <a:avLst/>
          </a:prstGeom>
        </p:spPr>
        <p:txBody>
          <a:bodyPr anchor="t" rtlCol="false" tIns="0" lIns="0" bIns="0" rIns="0">
            <a:spAutoFit/>
          </a:bodyPr>
          <a:lstStyle/>
          <a:p>
            <a:pPr algn="l" marL="647700" indent="-323850" lvl="1">
              <a:lnSpc>
                <a:spcPts val="4200"/>
              </a:lnSpc>
              <a:buFont typeface="Arial"/>
              <a:buChar char="•"/>
            </a:pPr>
            <a:r>
              <a:rPr lang="en-US" sz="3000">
                <a:solidFill>
                  <a:srgbClr val="164E79"/>
                </a:solidFill>
                <a:latin typeface="Poppins"/>
                <a:ea typeface="Poppins"/>
                <a:cs typeface="Poppins"/>
                <a:sym typeface="Poppins"/>
              </a:rPr>
              <a:t>Heatw</a:t>
            </a:r>
            <a:r>
              <a:rPr lang="en-US" sz="3000">
                <a:solidFill>
                  <a:srgbClr val="164E79"/>
                </a:solidFill>
                <a:latin typeface="Poppins"/>
                <a:ea typeface="Poppins"/>
                <a:cs typeface="Poppins"/>
                <a:sym typeface="Poppins"/>
              </a:rPr>
              <a:t>aves, flooding, extreme rainfall and seasonal disruption are increasingly shaping everyday conditions</a:t>
            </a:r>
          </a:p>
        </p:txBody>
      </p:sp>
      <p:sp>
        <p:nvSpPr>
          <p:cNvPr name="TextBox 4" id="4"/>
          <p:cNvSpPr txBox="true"/>
          <p:nvPr/>
        </p:nvSpPr>
        <p:spPr>
          <a:xfrm rot="0">
            <a:off x="3614468" y="8606671"/>
            <a:ext cx="11088663" cy="1143000"/>
          </a:xfrm>
          <a:prstGeom prst="rect">
            <a:avLst/>
          </a:prstGeom>
        </p:spPr>
        <p:txBody>
          <a:bodyPr anchor="t" rtlCol="false" tIns="0" lIns="0" bIns="0" rIns="0">
            <a:spAutoFit/>
          </a:bodyPr>
          <a:lstStyle/>
          <a:p>
            <a:pPr algn="ctr" marL="0" indent="0" lvl="0">
              <a:lnSpc>
                <a:spcPts val="4500"/>
              </a:lnSpc>
              <a:spcBef>
                <a:spcPct val="0"/>
              </a:spcBef>
            </a:pPr>
            <a:r>
              <a:rPr lang="en-US" sz="3000" strike="noStrike" u="none">
                <a:solidFill>
                  <a:srgbClr val="164E79"/>
                </a:solidFill>
                <a:latin typeface="Poppins"/>
                <a:ea typeface="Poppins"/>
                <a:cs typeface="Poppins"/>
                <a:sym typeface="Poppins"/>
              </a:rPr>
              <a:t> They made climate change </a:t>
            </a:r>
            <a:r>
              <a:rPr lang="en-US" b="true" sz="3000" strike="noStrike" u="none">
                <a:solidFill>
                  <a:srgbClr val="164E79"/>
                </a:solidFill>
                <a:latin typeface="Poppins Bold"/>
                <a:ea typeface="Poppins Bold"/>
                <a:cs typeface="Poppins Bold"/>
                <a:sym typeface="Poppins Bold"/>
              </a:rPr>
              <a:t>tangible</a:t>
            </a:r>
            <a:r>
              <a:rPr lang="en-US" sz="3000" strike="noStrike" u="none">
                <a:solidFill>
                  <a:srgbClr val="164E79"/>
                </a:solidFill>
                <a:latin typeface="Poppins"/>
                <a:ea typeface="Poppins"/>
                <a:cs typeface="Poppins"/>
                <a:sym typeface="Poppins"/>
              </a:rPr>
              <a:t>, </a:t>
            </a:r>
          </a:p>
          <a:p>
            <a:pPr algn="ctr" marL="0" indent="0" lvl="0">
              <a:lnSpc>
                <a:spcPts val="4500"/>
              </a:lnSpc>
              <a:spcBef>
                <a:spcPct val="0"/>
              </a:spcBef>
            </a:pPr>
            <a:r>
              <a:rPr lang="en-US" sz="3000" strike="noStrike" u="none">
                <a:solidFill>
                  <a:srgbClr val="164E79"/>
                </a:solidFill>
                <a:latin typeface="Poppins"/>
                <a:ea typeface="Poppins"/>
                <a:cs typeface="Poppins"/>
                <a:sym typeface="Poppins"/>
              </a:rPr>
              <a:t>as people began to experience its impacts in everyday life</a:t>
            </a:r>
          </a:p>
        </p:txBody>
      </p:sp>
      <p:sp>
        <p:nvSpPr>
          <p:cNvPr name="TextBox 5" id="5"/>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09</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TextBox 2" id="2"/>
          <p:cNvSpPr txBox="true"/>
          <p:nvPr/>
        </p:nvSpPr>
        <p:spPr>
          <a:xfrm rot="0">
            <a:off x="1028700" y="2178198"/>
            <a:ext cx="16571111" cy="5876925"/>
          </a:xfrm>
          <a:prstGeom prst="rect">
            <a:avLst/>
          </a:prstGeom>
        </p:spPr>
        <p:txBody>
          <a:bodyPr anchor="t" rtlCol="false" tIns="0" lIns="0" bIns="0" rIns="0">
            <a:spAutoFit/>
          </a:bodyPr>
          <a:lstStyle/>
          <a:p>
            <a:pPr algn="l" marL="647700" indent="-323850" lvl="1">
              <a:lnSpc>
                <a:spcPts val="4200"/>
              </a:lnSpc>
              <a:buFont typeface="Arial"/>
              <a:buChar char="•"/>
            </a:pPr>
            <a:r>
              <a:rPr lang="en-US" sz="3000">
                <a:solidFill>
                  <a:srgbClr val="164E79"/>
                </a:solidFill>
                <a:latin typeface="Poppins"/>
                <a:ea typeface="Poppins"/>
                <a:cs typeface="Poppins"/>
                <a:sym typeface="Poppins"/>
              </a:rPr>
              <a:t>AI feels virtual, but its environmental footprint is physical</a:t>
            </a:r>
          </a:p>
          <a:p>
            <a:pPr algn="l">
              <a:lnSpc>
                <a:spcPts val="4200"/>
              </a:lnSpc>
            </a:pPr>
          </a:p>
          <a:p>
            <a:pPr algn="l">
              <a:lnSpc>
                <a:spcPts val="4200"/>
              </a:lnSpc>
            </a:pPr>
          </a:p>
          <a:p>
            <a:pPr algn="l">
              <a:lnSpc>
                <a:spcPts val="4200"/>
              </a:lnSpc>
            </a:pPr>
          </a:p>
          <a:p>
            <a:pPr algn="l">
              <a:lnSpc>
                <a:spcPts val="4200"/>
              </a:lnSpc>
            </a:pPr>
          </a:p>
          <a:p>
            <a:pPr algn="l">
              <a:lnSpc>
                <a:spcPts val="4200"/>
              </a:lnSpc>
            </a:pPr>
          </a:p>
          <a:p>
            <a:pPr algn="l">
              <a:lnSpc>
                <a:spcPts val="4200"/>
              </a:lnSpc>
            </a:pPr>
          </a:p>
          <a:p>
            <a:pPr algn="l">
              <a:lnSpc>
                <a:spcPts val="4200"/>
              </a:lnSpc>
            </a:pPr>
          </a:p>
          <a:p>
            <a:pPr algn="l">
              <a:lnSpc>
                <a:spcPts val="4200"/>
              </a:lnSpc>
            </a:pPr>
          </a:p>
          <a:p>
            <a:pPr algn="l" marL="647700" indent="-323850" lvl="1">
              <a:lnSpc>
                <a:spcPts val="4200"/>
              </a:lnSpc>
              <a:buFont typeface="Arial"/>
              <a:buChar char="•"/>
            </a:pPr>
            <a:r>
              <a:rPr lang="en-US" sz="3000">
                <a:solidFill>
                  <a:srgbClr val="164E79"/>
                </a:solidFill>
                <a:latin typeface="Poppins"/>
                <a:ea typeface="Poppins"/>
                <a:cs typeface="Poppins"/>
                <a:sym typeface="Poppins"/>
              </a:rPr>
              <a:t>Global data-centre electricity demand is projected to nearly double from about 485 TWh in 2025 to around 950 TWh by 2030, with AI a major driver of growth</a:t>
            </a:r>
          </a:p>
        </p:txBody>
      </p:sp>
      <p:sp>
        <p:nvSpPr>
          <p:cNvPr name="Freeform 3" id="3"/>
          <p:cNvSpPr/>
          <p:nvPr/>
        </p:nvSpPr>
        <p:spPr>
          <a:xfrm flipH="false" flipV="false" rot="0">
            <a:off x="2601885" y="2502421"/>
            <a:ext cx="13084230" cy="4358684"/>
          </a:xfrm>
          <a:custGeom>
            <a:avLst/>
            <a:gdLst/>
            <a:ahLst/>
            <a:cxnLst/>
            <a:rect r="r" b="b" t="t" l="l"/>
            <a:pathLst>
              <a:path h="4358684" w="13084230">
                <a:moveTo>
                  <a:pt x="0" y="0"/>
                </a:moveTo>
                <a:lnTo>
                  <a:pt x="13084230" y="0"/>
                </a:lnTo>
                <a:lnTo>
                  <a:pt x="13084230" y="4358684"/>
                </a:lnTo>
                <a:lnTo>
                  <a:pt x="0" y="4358684"/>
                </a:lnTo>
                <a:lnTo>
                  <a:pt x="0" y="0"/>
                </a:lnTo>
                <a:close/>
              </a:path>
            </a:pathLst>
          </a:custGeom>
          <a:blipFill>
            <a:blip r:embed="rId3"/>
            <a:stretch>
              <a:fillRect l="0" t="0" r="0" b="0"/>
            </a:stretch>
          </a:blipFill>
        </p:spPr>
      </p:sp>
      <p:sp>
        <p:nvSpPr>
          <p:cNvPr name="TextBox 4" id="4"/>
          <p:cNvSpPr txBox="true"/>
          <p:nvPr/>
        </p:nvSpPr>
        <p:spPr>
          <a:xfrm rot="0">
            <a:off x="0" y="1104900"/>
            <a:ext cx="18288000" cy="6553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Wh</a:t>
            </a:r>
            <a:r>
              <a:rPr lang="en-US" sz="4800">
                <a:solidFill>
                  <a:srgbClr val="164E79"/>
                </a:solidFill>
                <a:latin typeface="Bantayog"/>
                <a:ea typeface="Bantayog"/>
                <a:cs typeface="Bantayog"/>
                <a:sym typeface="Bantayog"/>
              </a:rPr>
              <a:t>at if the environmental impact is invisible?</a:t>
            </a:r>
          </a:p>
        </p:txBody>
      </p:sp>
      <p:sp>
        <p:nvSpPr>
          <p:cNvPr name="TextBox 5" id="5"/>
          <p:cNvSpPr txBox="true"/>
          <p:nvPr/>
        </p:nvSpPr>
        <p:spPr>
          <a:xfrm rot="0">
            <a:off x="4384653" y="8606671"/>
            <a:ext cx="9548292" cy="1143000"/>
          </a:xfrm>
          <a:prstGeom prst="rect">
            <a:avLst/>
          </a:prstGeom>
        </p:spPr>
        <p:txBody>
          <a:bodyPr anchor="t" rtlCol="false" tIns="0" lIns="0" bIns="0" rIns="0">
            <a:spAutoFit/>
          </a:bodyPr>
          <a:lstStyle/>
          <a:p>
            <a:pPr algn="ctr" marL="0" indent="0" lvl="0">
              <a:lnSpc>
                <a:spcPts val="4500"/>
              </a:lnSpc>
              <a:spcBef>
                <a:spcPct val="0"/>
              </a:spcBef>
            </a:pPr>
            <a:r>
              <a:rPr lang="en-US" sz="3000">
                <a:solidFill>
                  <a:srgbClr val="164E79"/>
                </a:solidFill>
                <a:latin typeface="Poppins"/>
                <a:ea typeface="Poppins"/>
                <a:cs typeface="Poppins"/>
                <a:sym typeface="Poppins"/>
              </a:rPr>
              <a:t>Invisibl</a:t>
            </a:r>
            <a:r>
              <a:rPr lang="en-US" sz="3000" strike="noStrike" u="none">
                <a:solidFill>
                  <a:srgbClr val="164E79"/>
                </a:solidFill>
                <a:latin typeface="Poppins"/>
                <a:ea typeface="Poppins"/>
                <a:cs typeface="Poppins"/>
                <a:sym typeface="Poppins"/>
              </a:rPr>
              <a:t>e impacts can </a:t>
            </a:r>
            <a:r>
              <a:rPr lang="en-US" sz="3000" strike="noStrike" u="none">
                <a:solidFill>
                  <a:srgbClr val="164E79"/>
                </a:solidFill>
                <a:latin typeface="Poppins"/>
                <a:ea typeface="Poppins"/>
                <a:cs typeface="Poppins"/>
                <a:sym typeface="Poppins"/>
              </a:rPr>
              <a:t>be </a:t>
            </a:r>
            <a:r>
              <a:rPr lang="en-US" sz="3000" strike="noStrike" u="none">
                <a:solidFill>
                  <a:srgbClr val="164E79"/>
                </a:solidFill>
                <a:latin typeface="Poppins"/>
                <a:ea typeface="Poppins"/>
                <a:cs typeface="Poppins"/>
                <a:sym typeface="Poppins"/>
              </a:rPr>
              <a:t>e</a:t>
            </a:r>
            <a:r>
              <a:rPr lang="en-US" sz="3000" strike="noStrike" u="none">
                <a:solidFill>
                  <a:srgbClr val="164E79"/>
                </a:solidFill>
                <a:latin typeface="Poppins"/>
                <a:ea typeface="Poppins"/>
                <a:cs typeface="Poppins"/>
                <a:sym typeface="Poppins"/>
              </a:rPr>
              <a:t>as</a:t>
            </a:r>
            <a:r>
              <a:rPr lang="en-US" sz="3000" strike="noStrike" u="none">
                <a:solidFill>
                  <a:srgbClr val="164E79"/>
                </a:solidFill>
                <a:latin typeface="Poppins"/>
                <a:ea typeface="Poppins"/>
                <a:cs typeface="Poppins"/>
                <a:sym typeface="Poppins"/>
              </a:rPr>
              <a:t>y</a:t>
            </a:r>
            <a:r>
              <a:rPr lang="en-US" sz="3000" strike="noStrike" u="none">
                <a:solidFill>
                  <a:srgbClr val="164E79"/>
                </a:solidFill>
                <a:latin typeface="Poppins"/>
                <a:ea typeface="Poppins"/>
                <a:cs typeface="Poppins"/>
                <a:sym typeface="Poppins"/>
              </a:rPr>
              <a:t> </a:t>
            </a:r>
            <a:r>
              <a:rPr lang="en-US" sz="3000" strike="noStrike" u="none">
                <a:solidFill>
                  <a:srgbClr val="164E79"/>
                </a:solidFill>
                <a:latin typeface="Poppins"/>
                <a:ea typeface="Poppins"/>
                <a:cs typeface="Poppins"/>
                <a:sym typeface="Poppins"/>
              </a:rPr>
              <a:t>t</a:t>
            </a:r>
            <a:r>
              <a:rPr lang="en-US" sz="3000" strike="noStrike" u="none">
                <a:solidFill>
                  <a:srgbClr val="164E79"/>
                </a:solidFill>
                <a:latin typeface="Poppins"/>
                <a:ea typeface="Poppins"/>
                <a:cs typeface="Poppins"/>
                <a:sym typeface="Poppins"/>
              </a:rPr>
              <a:t>o </a:t>
            </a:r>
            <a:r>
              <a:rPr lang="en-US" sz="3000" strike="noStrike" u="none">
                <a:solidFill>
                  <a:srgbClr val="164E79"/>
                </a:solidFill>
                <a:latin typeface="Poppins"/>
                <a:ea typeface="Poppins"/>
                <a:cs typeface="Poppins"/>
                <a:sym typeface="Poppins"/>
              </a:rPr>
              <a:t>ov</a:t>
            </a:r>
            <a:r>
              <a:rPr lang="en-US" sz="3000" strike="noStrike" u="none">
                <a:solidFill>
                  <a:srgbClr val="164E79"/>
                </a:solidFill>
                <a:latin typeface="Poppins"/>
                <a:ea typeface="Poppins"/>
                <a:cs typeface="Poppins"/>
                <a:sym typeface="Poppins"/>
              </a:rPr>
              <a:t>e</a:t>
            </a:r>
            <a:r>
              <a:rPr lang="en-US" sz="3000" strike="noStrike" u="none">
                <a:solidFill>
                  <a:srgbClr val="164E79"/>
                </a:solidFill>
                <a:latin typeface="Poppins"/>
                <a:ea typeface="Poppins"/>
                <a:cs typeface="Poppins"/>
                <a:sym typeface="Poppins"/>
              </a:rPr>
              <a:t>rl</a:t>
            </a:r>
            <a:r>
              <a:rPr lang="en-US" sz="3000" strike="noStrike" u="none">
                <a:solidFill>
                  <a:srgbClr val="164E79"/>
                </a:solidFill>
                <a:latin typeface="Poppins"/>
                <a:ea typeface="Poppins"/>
                <a:cs typeface="Poppins"/>
                <a:sym typeface="Poppins"/>
              </a:rPr>
              <a:t>o</a:t>
            </a:r>
            <a:r>
              <a:rPr lang="en-US" sz="3000" strike="noStrike" u="none">
                <a:solidFill>
                  <a:srgbClr val="164E79"/>
                </a:solidFill>
                <a:latin typeface="Poppins"/>
                <a:ea typeface="Poppins"/>
                <a:cs typeface="Poppins"/>
                <a:sym typeface="Poppins"/>
              </a:rPr>
              <a:t>ok,</a:t>
            </a:r>
            <a:r>
              <a:rPr lang="en-US" sz="3000" strike="noStrike" u="none">
                <a:solidFill>
                  <a:srgbClr val="164E79"/>
                </a:solidFill>
                <a:latin typeface="Poppins"/>
                <a:ea typeface="Poppins"/>
                <a:cs typeface="Poppins"/>
                <a:sym typeface="Poppins"/>
              </a:rPr>
              <a:t> </a:t>
            </a:r>
          </a:p>
          <a:p>
            <a:pPr algn="ctr" marL="0" indent="0" lvl="0">
              <a:lnSpc>
                <a:spcPts val="4500"/>
              </a:lnSpc>
              <a:spcBef>
                <a:spcPct val="0"/>
              </a:spcBef>
            </a:pPr>
            <a:r>
              <a:rPr lang="en-US" sz="3000" strike="noStrike" u="none">
                <a:solidFill>
                  <a:srgbClr val="164E79"/>
                </a:solidFill>
                <a:latin typeface="Poppins"/>
                <a:ea typeface="Poppins"/>
                <a:cs typeface="Poppins"/>
                <a:sym typeface="Poppins"/>
              </a:rPr>
              <a:t>e</a:t>
            </a:r>
            <a:r>
              <a:rPr lang="en-US" sz="3000" strike="noStrike" u="none">
                <a:solidFill>
                  <a:srgbClr val="164E79"/>
                </a:solidFill>
                <a:latin typeface="Poppins"/>
                <a:ea typeface="Poppins"/>
                <a:cs typeface="Poppins"/>
                <a:sym typeface="Poppins"/>
              </a:rPr>
              <a:t>v</a:t>
            </a:r>
            <a:r>
              <a:rPr lang="en-US" sz="3000" strike="noStrike" u="none">
                <a:solidFill>
                  <a:srgbClr val="164E79"/>
                </a:solidFill>
                <a:latin typeface="Poppins"/>
                <a:ea typeface="Poppins"/>
                <a:cs typeface="Poppins"/>
                <a:sym typeface="Poppins"/>
              </a:rPr>
              <a:t>e</a:t>
            </a:r>
            <a:r>
              <a:rPr lang="en-US" sz="3000" strike="noStrike" u="none">
                <a:solidFill>
                  <a:srgbClr val="164E79"/>
                </a:solidFill>
                <a:latin typeface="Poppins"/>
                <a:ea typeface="Poppins"/>
                <a:cs typeface="Poppins"/>
                <a:sym typeface="Poppins"/>
              </a:rPr>
              <a:t>n wh</a:t>
            </a:r>
            <a:r>
              <a:rPr lang="en-US" sz="3000" strike="noStrike" u="none">
                <a:solidFill>
                  <a:srgbClr val="164E79"/>
                </a:solidFill>
                <a:latin typeface="Poppins"/>
                <a:ea typeface="Poppins"/>
                <a:cs typeface="Poppins"/>
                <a:sym typeface="Poppins"/>
              </a:rPr>
              <a:t>en</a:t>
            </a:r>
            <a:r>
              <a:rPr lang="en-US" sz="3000" strike="noStrike" u="none">
                <a:solidFill>
                  <a:srgbClr val="164E79"/>
                </a:solidFill>
                <a:latin typeface="Poppins"/>
                <a:ea typeface="Poppins"/>
                <a:cs typeface="Poppins"/>
                <a:sym typeface="Poppins"/>
              </a:rPr>
              <a:t> the a</a:t>
            </a:r>
            <a:r>
              <a:rPr lang="en-US" sz="3000" strike="noStrike" u="none">
                <a:solidFill>
                  <a:srgbClr val="164E79"/>
                </a:solidFill>
                <a:latin typeface="Poppins"/>
                <a:ea typeface="Poppins"/>
                <a:cs typeface="Poppins"/>
                <a:sym typeface="Poppins"/>
              </a:rPr>
              <a:t>c</a:t>
            </a:r>
            <a:r>
              <a:rPr lang="en-US" sz="3000" strike="noStrike" u="none">
                <a:solidFill>
                  <a:srgbClr val="164E79"/>
                </a:solidFill>
                <a:latin typeface="Poppins"/>
                <a:ea typeface="Poppins"/>
                <a:cs typeface="Poppins"/>
                <a:sym typeface="Poppins"/>
              </a:rPr>
              <a:t>tivity</a:t>
            </a:r>
            <a:r>
              <a:rPr lang="en-US" sz="3000" strike="noStrike" u="none">
                <a:solidFill>
                  <a:srgbClr val="164E79"/>
                </a:solidFill>
                <a:latin typeface="Poppins"/>
                <a:ea typeface="Poppins"/>
                <a:cs typeface="Poppins"/>
                <a:sym typeface="Poppins"/>
              </a:rPr>
              <a:t> its</a:t>
            </a:r>
            <a:r>
              <a:rPr lang="en-US" sz="3000" strike="noStrike" u="none">
                <a:solidFill>
                  <a:srgbClr val="164E79"/>
                </a:solidFill>
                <a:latin typeface="Poppins"/>
                <a:ea typeface="Poppins"/>
                <a:cs typeface="Poppins"/>
                <a:sym typeface="Poppins"/>
              </a:rPr>
              <a:t>elf</a:t>
            </a:r>
            <a:r>
              <a:rPr lang="en-US" sz="3000" strike="noStrike" u="none">
                <a:solidFill>
                  <a:srgbClr val="164E79"/>
                </a:solidFill>
                <a:latin typeface="Poppins"/>
                <a:ea typeface="Poppins"/>
                <a:cs typeface="Poppins"/>
                <a:sym typeface="Poppins"/>
              </a:rPr>
              <a:t> i</a:t>
            </a:r>
            <a:r>
              <a:rPr lang="en-US" sz="3000" strike="noStrike" u="none">
                <a:solidFill>
                  <a:srgbClr val="164E79"/>
                </a:solidFill>
                <a:latin typeface="Poppins"/>
                <a:ea typeface="Poppins"/>
                <a:cs typeface="Poppins"/>
                <a:sym typeface="Poppins"/>
              </a:rPr>
              <a:t>s </a:t>
            </a:r>
            <a:r>
              <a:rPr lang="en-US" sz="3000" strike="noStrike" u="none">
                <a:solidFill>
                  <a:srgbClr val="164E79"/>
                </a:solidFill>
                <a:latin typeface="Poppins"/>
                <a:ea typeface="Poppins"/>
                <a:cs typeface="Poppins"/>
                <a:sym typeface="Poppins"/>
              </a:rPr>
              <a:t>pa</a:t>
            </a:r>
            <a:r>
              <a:rPr lang="en-US" sz="3000" strike="noStrike" u="none">
                <a:solidFill>
                  <a:srgbClr val="164E79"/>
                </a:solidFill>
                <a:latin typeface="Poppins"/>
                <a:ea typeface="Poppins"/>
                <a:cs typeface="Poppins"/>
                <a:sym typeface="Poppins"/>
              </a:rPr>
              <a:t>r</a:t>
            </a:r>
            <a:r>
              <a:rPr lang="en-US" sz="3000" strike="noStrike" u="none">
                <a:solidFill>
                  <a:srgbClr val="164E79"/>
                </a:solidFill>
                <a:latin typeface="Poppins"/>
                <a:ea typeface="Poppins"/>
                <a:cs typeface="Poppins"/>
                <a:sym typeface="Poppins"/>
              </a:rPr>
              <a:t>t </a:t>
            </a:r>
            <a:r>
              <a:rPr lang="en-US" sz="3000" strike="noStrike" u="none">
                <a:solidFill>
                  <a:srgbClr val="164E79"/>
                </a:solidFill>
                <a:latin typeface="Poppins"/>
                <a:ea typeface="Poppins"/>
                <a:cs typeface="Poppins"/>
                <a:sym typeface="Poppins"/>
              </a:rPr>
              <a:t>of</a:t>
            </a:r>
            <a:r>
              <a:rPr lang="en-US" sz="3000" strike="noStrike" u="none">
                <a:solidFill>
                  <a:srgbClr val="164E79"/>
                </a:solidFill>
                <a:latin typeface="Poppins"/>
                <a:ea typeface="Poppins"/>
                <a:cs typeface="Poppins"/>
                <a:sym typeface="Poppins"/>
              </a:rPr>
              <a:t> everyday life</a:t>
            </a:r>
          </a:p>
        </p:txBody>
      </p:sp>
      <p:sp>
        <p:nvSpPr>
          <p:cNvPr name="TextBox 6" id="6"/>
          <p:cNvSpPr txBox="true"/>
          <p:nvPr/>
        </p:nvSpPr>
        <p:spPr>
          <a:xfrm rot="0">
            <a:off x="1329385" y="6662196"/>
            <a:ext cx="5550874" cy="340670"/>
          </a:xfrm>
          <a:prstGeom prst="rect">
            <a:avLst/>
          </a:prstGeom>
        </p:spPr>
        <p:txBody>
          <a:bodyPr anchor="t" rtlCol="false" tIns="0" lIns="0" bIns="0" rIns="0">
            <a:spAutoFit/>
          </a:bodyPr>
          <a:lstStyle/>
          <a:p>
            <a:pPr algn="ctr">
              <a:lnSpc>
                <a:spcPts val="2604"/>
              </a:lnSpc>
              <a:spcBef>
                <a:spcPct val="0"/>
              </a:spcBef>
            </a:pPr>
            <a:r>
              <a:rPr lang="en-US" sz="1860" u="sng">
                <a:solidFill>
                  <a:srgbClr val="164E79"/>
                </a:solidFill>
                <a:latin typeface="Poppins"/>
                <a:ea typeface="Poppins"/>
                <a:cs typeface="Poppins"/>
                <a:sym typeface="Poppins"/>
                <a:hlinkClick r:id="rId4" tooltip="https://www.iea.org/reports/key-questions-on-energy-and-ai"/>
              </a:rPr>
              <a:t>Key Questions on Energy and AI – Analysis - IEA</a:t>
            </a:r>
          </a:p>
        </p:txBody>
      </p:sp>
      <p:sp>
        <p:nvSpPr>
          <p:cNvPr name="TextBox 7" id="7"/>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10</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TextBox 2" id="2"/>
          <p:cNvSpPr txBox="true"/>
          <p:nvPr/>
        </p:nvSpPr>
        <p:spPr>
          <a:xfrm rot="0">
            <a:off x="0" y="3489886"/>
            <a:ext cx="18288000" cy="6553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WHAT</a:t>
            </a:r>
            <a:r>
              <a:rPr lang="en-US" sz="4800">
                <a:solidFill>
                  <a:srgbClr val="164E79"/>
                </a:solidFill>
                <a:latin typeface="Bantayog"/>
                <a:ea typeface="Bantayog"/>
                <a:cs typeface="Bantayog"/>
                <a:sym typeface="Bantayog"/>
              </a:rPr>
              <a:t> TURNS AWARENESS INTO ENGAGEMENT?</a:t>
            </a:r>
          </a:p>
        </p:txBody>
      </p:sp>
      <p:sp>
        <p:nvSpPr>
          <p:cNvPr name="TextBox 3" id="3"/>
          <p:cNvSpPr txBox="true"/>
          <p:nvPr/>
        </p:nvSpPr>
        <p:spPr>
          <a:xfrm rot="0">
            <a:off x="1028700" y="4712245"/>
            <a:ext cx="16571111" cy="1076325"/>
          </a:xfrm>
          <a:prstGeom prst="rect">
            <a:avLst/>
          </a:prstGeom>
        </p:spPr>
        <p:txBody>
          <a:bodyPr anchor="t" rtlCol="false" tIns="0" lIns="0" bIns="0" rIns="0">
            <a:spAutoFit/>
          </a:bodyPr>
          <a:lstStyle/>
          <a:p>
            <a:pPr algn="l">
              <a:lnSpc>
                <a:spcPts val="4200"/>
              </a:lnSpc>
            </a:pPr>
            <a:r>
              <a:rPr lang="en-US" sz="3000">
                <a:solidFill>
                  <a:srgbClr val="164E79"/>
                </a:solidFill>
                <a:latin typeface="Poppins"/>
                <a:ea typeface="Poppins"/>
                <a:cs typeface="Poppins"/>
                <a:sym typeface="Poppins"/>
              </a:rPr>
              <a:t>Awareness may attract </a:t>
            </a:r>
            <a:r>
              <a:rPr lang="en-US" sz="3000">
                <a:solidFill>
                  <a:srgbClr val="164E79"/>
                </a:solidFill>
                <a:latin typeface="Poppins"/>
                <a:ea typeface="Poppins"/>
                <a:cs typeface="Poppins"/>
                <a:sym typeface="Poppins"/>
              </a:rPr>
              <a:t>attention, but engagement depends on whether people feel that the issue is understandable, relevant and worth responding to</a:t>
            </a:r>
          </a:p>
        </p:txBody>
      </p:sp>
      <p:sp>
        <p:nvSpPr>
          <p:cNvPr name="Freeform 4" id="4"/>
          <p:cNvSpPr/>
          <p:nvPr/>
        </p:nvSpPr>
        <p:spPr>
          <a:xfrm flipH="false" flipV="false" rot="0">
            <a:off x="14511254" y="6445795"/>
            <a:ext cx="2129783" cy="2241877"/>
          </a:xfrm>
          <a:custGeom>
            <a:avLst/>
            <a:gdLst/>
            <a:ahLst/>
            <a:cxnLst/>
            <a:rect r="r" b="b" t="t" l="l"/>
            <a:pathLst>
              <a:path h="2241877" w="2129783">
                <a:moveTo>
                  <a:pt x="0" y="0"/>
                </a:moveTo>
                <a:lnTo>
                  <a:pt x="2129784" y="0"/>
                </a:lnTo>
                <a:lnTo>
                  <a:pt x="2129784" y="2241878"/>
                </a:lnTo>
                <a:lnTo>
                  <a:pt x="0" y="2241878"/>
                </a:lnTo>
                <a:lnTo>
                  <a:pt x="0" y="0"/>
                </a:lnTo>
                <a:close/>
              </a:path>
            </a:pathLst>
          </a:custGeom>
          <a:blipFill>
            <a:blip r:embed="rId2"/>
            <a:stretch>
              <a:fillRect l="0" t="0" r="0" b="0"/>
            </a:stretch>
          </a:blipFill>
        </p:spPr>
      </p:sp>
      <p:sp>
        <p:nvSpPr>
          <p:cNvPr name="TextBox 5" id="5"/>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11</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0">
            <a:off x="14641141" y="1945931"/>
            <a:ext cx="2618159" cy="1937438"/>
          </a:xfrm>
          <a:custGeom>
            <a:avLst/>
            <a:gdLst/>
            <a:ahLst/>
            <a:cxnLst/>
            <a:rect r="r" b="b" t="t" l="l"/>
            <a:pathLst>
              <a:path h="1937438" w="2618159">
                <a:moveTo>
                  <a:pt x="0" y="0"/>
                </a:moveTo>
                <a:lnTo>
                  <a:pt x="2618159" y="0"/>
                </a:lnTo>
                <a:lnTo>
                  <a:pt x="2618159" y="1937438"/>
                </a:lnTo>
                <a:lnTo>
                  <a:pt x="0" y="1937438"/>
                </a:lnTo>
                <a:lnTo>
                  <a:pt x="0" y="0"/>
                </a:lnTo>
                <a:close/>
              </a:path>
            </a:pathLst>
          </a:custGeom>
          <a:blipFill>
            <a:blip r:embed="rId2"/>
            <a:stretch>
              <a:fillRect l="0" t="0" r="0" b="0"/>
            </a:stretch>
          </a:blipFill>
        </p:spPr>
      </p:sp>
      <p:sp>
        <p:nvSpPr>
          <p:cNvPr name="TextBox 3" id="3"/>
          <p:cNvSpPr txBox="true"/>
          <p:nvPr/>
        </p:nvSpPr>
        <p:spPr>
          <a:xfrm rot="0">
            <a:off x="566916" y="1543050"/>
            <a:ext cx="3187898" cy="571500"/>
          </a:xfrm>
          <a:prstGeom prst="rect">
            <a:avLst/>
          </a:prstGeom>
        </p:spPr>
        <p:txBody>
          <a:bodyPr anchor="t" rtlCol="false" tIns="0" lIns="0" bIns="0" rIns="0">
            <a:spAutoFit/>
          </a:bodyPr>
          <a:lstStyle/>
          <a:p>
            <a:pPr algn="ctr">
              <a:lnSpc>
                <a:spcPts val="4500"/>
              </a:lnSpc>
              <a:spcBef>
                <a:spcPct val="0"/>
              </a:spcBef>
            </a:pPr>
            <a:r>
              <a:rPr lang="en-US" b="true" sz="3000">
                <a:solidFill>
                  <a:srgbClr val="164E79"/>
                </a:solidFill>
                <a:latin typeface="Poppins Bold"/>
                <a:ea typeface="Poppins Bold"/>
                <a:cs typeface="Poppins Bold"/>
                <a:sym typeface="Poppins Bold"/>
              </a:rPr>
              <a:t>Understandable</a:t>
            </a:r>
          </a:p>
        </p:txBody>
      </p:sp>
      <p:sp>
        <p:nvSpPr>
          <p:cNvPr name="TextBox 4" id="4"/>
          <p:cNvSpPr txBox="true"/>
          <p:nvPr/>
        </p:nvSpPr>
        <p:spPr>
          <a:xfrm rot="0">
            <a:off x="4877715" y="1200150"/>
            <a:ext cx="9834414" cy="1714500"/>
          </a:xfrm>
          <a:prstGeom prst="rect">
            <a:avLst/>
          </a:prstGeom>
        </p:spPr>
        <p:txBody>
          <a:bodyPr anchor="t" rtlCol="false" tIns="0" lIns="0" bIns="0" rIns="0">
            <a:spAutoFit/>
          </a:bodyPr>
          <a:lstStyle/>
          <a:p>
            <a:pPr algn="just">
              <a:lnSpc>
                <a:spcPts val="4500"/>
              </a:lnSpc>
              <a:spcBef>
                <a:spcPct val="0"/>
              </a:spcBef>
            </a:pPr>
            <a:r>
              <a:rPr lang="en-US" sz="3000">
                <a:solidFill>
                  <a:srgbClr val="164E79"/>
                </a:solidFill>
                <a:latin typeface="Poppins"/>
                <a:ea typeface="Poppins"/>
                <a:cs typeface="Poppins"/>
                <a:sym typeface="Poppins"/>
              </a:rPr>
              <a:t>Can people easily understand what the problem is?</a:t>
            </a:r>
          </a:p>
          <a:p>
            <a:pPr algn="just" marL="647702" indent="-323851" lvl="1">
              <a:lnSpc>
                <a:spcPts val="4500"/>
              </a:lnSpc>
              <a:spcBef>
                <a:spcPct val="0"/>
              </a:spcBef>
              <a:buFont typeface="Arial"/>
              <a:buChar char="•"/>
            </a:pPr>
            <a:r>
              <a:rPr lang="en-US" sz="3000">
                <a:solidFill>
                  <a:srgbClr val="164E79"/>
                </a:solidFill>
                <a:latin typeface="Poppins"/>
                <a:ea typeface="Poppins"/>
                <a:cs typeface="Poppins"/>
                <a:sym typeface="Poppins"/>
              </a:rPr>
              <a:t>visual storytelling</a:t>
            </a:r>
          </a:p>
          <a:p>
            <a:pPr algn="just" marL="647702" indent="-323851" lvl="1">
              <a:lnSpc>
                <a:spcPts val="4500"/>
              </a:lnSpc>
              <a:spcBef>
                <a:spcPct val="0"/>
              </a:spcBef>
              <a:buFont typeface="Arial"/>
              <a:buChar char="•"/>
            </a:pPr>
            <a:r>
              <a:rPr lang="en-US" sz="3000">
                <a:solidFill>
                  <a:srgbClr val="164E79"/>
                </a:solidFill>
                <a:latin typeface="Poppins"/>
                <a:ea typeface="Poppins"/>
                <a:cs typeface="Poppins"/>
                <a:sym typeface="Poppins"/>
              </a:rPr>
              <a:t>clear examples</a:t>
            </a:r>
          </a:p>
        </p:txBody>
      </p:sp>
      <p:sp>
        <p:nvSpPr>
          <p:cNvPr name="TextBox 5" id="5"/>
          <p:cNvSpPr txBox="true"/>
          <p:nvPr/>
        </p:nvSpPr>
        <p:spPr>
          <a:xfrm rot="0">
            <a:off x="1291411" y="4562475"/>
            <a:ext cx="1738908" cy="571500"/>
          </a:xfrm>
          <a:prstGeom prst="rect">
            <a:avLst/>
          </a:prstGeom>
        </p:spPr>
        <p:txBody>
          <a:bodyPr anchor="t" rtlCol="false" tIns="0" lIns="0" bIns="0" rIns="0">
            <a:spAutoFit/>
          </a:bodyPr>
          <a:lstStyle/>
          <a:p>
            <a:pPr algn="ctr">
              <a:lnSpc>
                <a:spcPts val="4500"/>
              </a:lnSpc>
              <a:spcBef>
                <a:spcPct val="0"/>
              </a:spcBef>
            </a:pPr>
            <a:r>
              <a:rPr lang="en-US" b="true" sz="3000">
                <a:solidFill>
                  <a:srgbClr val="164E79"/>
                </a:solidFill>
                <a:latin typeface="Poppins Bold"/>
                <a:ea typeface="Poppins Bold"/>
                <a:cs typeface="Poppins Bold"/>
                <a:sym typeface="Poppins Bold"/>
              </a:rPr>
              <a:t>Relevant</a:t>
            </a:r>
          </a:p>
        </p:txBody>
      </p:sp>
      <p:sp>
        <p:nvSpPr>
          <p:cNvPr name="TextBox 6" id="6"/>
          <p:cNvSpPr txBox="true"/>
          <p:nvPr/>
        </p:nvSpPr>
        <p:spPr>
          <a:xfrm rot="0">
            <a:off x="4877715" y="4015955"/>
            <a:ext cx="12642354" cy="2286000"/>
          </a:xfrm>
          <a:prstGeom prst="rect">
            <a:avLst/>
          </a:prstGeom>
        </p:spPr>
        <p:txBody>
          <a:bodyPr anchor="t" rtlCol="false" tIns="0" lIns="0" bIns="0" rIns="0">
            <a:spAutoFit/>
          </a:bodyPr>
          <a:lstStyle/>
          <a:p>
            <a:pPr algn="just">
              <a:lnSpc>
                <a:spcPts val="4500"/>
              </a:lnSpc>
              <a:spcBef>
                <a:spcPct val="0"/>
              </a:spcBef>
            </a:pPr>
            <a:r>
              <a:rPr lang="en-US" sz="3000">
                <a:solidFill>
                  <a:srgbClr val="164E79"/>
                </a:solidFill>
                <a:latin typeface="Poppins"/>
                <a:ea typeface="Poppins"/>
                <a:cs typeface="Poppins"/>
                <a:sym typeface="Poppins"/>
              </a:rPr>
              <a:t>Does the issue feel connected to their own lives?</a:t>
            </a:r>
          </a:p>
          <a:p>
            <a:pPr algn="just" marL="647702" indent="-323851" lvl="1">
              <a:lnSpc>
                <a:spcPts val="4500"/>
              </a:lnSpc>
              <a:spcBef>
                <a:spcPct val="0"/>
              </a:spcBef>
              <a:buFont typeface="Arial"/>
              <a:buChar char="•"/>
            </a:pPr>
            <a:r>
              <a:rPr lang="en-US" sz="3000">
                <a:solidFill>
                  <a:srgbClr val="164E79"/>
                </a:solidFill>
                <a:latin typeface="Poppins"/>
                <a:ea typeface="Poppins"/>
                <a:cs typeface="Poppins"/>
                <a:sym typeface="Poppins"/>
              </a:rPr>
              <a:t>polar bears / Greenland = distant</a:t>
            </a:r>
          </a:p>
          <a:p>
            <a:pPr algn="just" marL="647702" indent="-323851" lvl="1">
              <a:lnSpc>
                <a:spcPts val="4500"/>
              </a:lnSpc>
              <a:spcBef>
                <a:spcPct val="0"/>
              </a:spcBef>
              <a:buFont typeface="Arial"/>
              <a:buChar char="•"/>
            </a:pPr>
            <a:r>
              <a:rPr lang="en-US" sz="3000">
                <a:solidFill>
                  <a:srgbClr val="164E79"/>
                </a:solidFill>
                <a:latin typeface="Poppins"/>
                <a:ea typeface="Poppins"/>
                <a:cs typeface="Poppins"/>
                <a:sym typeface="Poppins"/>
              </a:rPr>
              <a:t>heatwaves / flooding = experienced</a:t>
            </a:r>
          </a:p>
          <a:p>
            <a:pPr algn="just" marL="647702" indent="-323851" lvl="1">
              <a:lnSpc>
                <a:spcPts val="4500"/>
              </a:lnSpc>
              <a:spcBef>
                <a:spcPct val="0"/>
              </a:spcBef>
              <a:buFont typeface="Arial"/>
              <a:buChar char="•"/>
            </a:pPr>
            <a:r>
              <a:rPr lang="en-US" sz="3000">
                <a:solidFill>
                  <a:srgbClr val="164E79"/>
                </a:solidFill>
                <a:latin typeface="Poppins"/>
                <a:ea typeface="Poppins"/>
                <a:cs typeface="Poppins"/>
                <a:sym typeface="Poppins"/>
              </a:rPr>
              <a:t>AI / data centres = everyday use but hidden environmental link</a:t>
            </a:r>
          </a:p>
        </p:txBody>
      </p:sp>
      <p:sp>
        <p:nvSpPr>
          <p:cNvPr name="TextBox 7" id="7"/>
          <p:cNvSpPr txBox="true"/>
          <p:nvPr/>
        </p:nvSpPr>
        <p:spPr>
          <a:xfrm rot="0">
            <a:off x="358229" y="7521154"/>
            <a:ext cx="4032126" cy="571500"/>
          </a:xfrm>
          <a:prstGeom prst="rect">
            <a:avLst/>
          </a:prstGeom>
        </p:spPr>
        <p:txBody>
          <a:bodyPr anchor="t" rtlCol="false" tIns="0" lIns="0" bIns="0" rIns="0">
            <a:spAutoFit/>
          </a:bodyPr>
          <a:lstStyle/>
          <a:p>
            <a:pPr algn="ctr">
              <a:lnSpc>
                <a:spcPts val="4500"/>
              </a:lnSpc>
              <a:spcBef>
                <a:spcPct val="0"/>
              </a:spcBef>
            </a:pPr>
            <a:r>
              <a:rPr lang="en-US" b="true" sz="3000">
                <a:solidFill>
                  <a:srgbClr val="164E79"/>
                </a:solidFill>
                <a:latin typeface="Poppins Bold"/>
                <a:ea typeface="Poppins Bold"/>
                <a:cs typeface="Poppins Bold"/>
                <a:sym typeface="Poppins Bold"/>
              </a:rPr>
              <a:t>Worth responding to</a:t>
            </a:r>
          </a:p>
        </p:txBody>
      </p:sp>
      <p:sp>
        <p:nvSpPr>
          <p:cNvPr name="TextBox 8" id="8"/>
          <p:cNvSpPr txBox="true"/>
          <p:nvPr/>
        </p:nvSpPr>
        <p:spPr>
          <a:xfrm rot="0">
            <a:off x="4877715" y="7178254"/>
            <a:ext cx="12997086" cy="1714500"/>
          </a:xfrm>
          <a:prstGeom prst="rect">
            <a:avLst/>
          </a:prstGeom>
        </p:spPr>
        <p:txBody>
          <a:bodyPr anchor="t" rtlCol="false" tIns="0" lIns="0" bIns="0" rIns="0">
            <a:spAutoFit/>
          </a:bodyPr>
          <a:lstStyle/>
          <a:p>
            <a:pPr algn="l">
              <a:lnSpc>
                <a:spcPts val="4500"/>
              </a:lnSpc>
              <a:spcBef>
                <a:spcPct val="0"/>
              </a:spcBef>
            </a:pPr>
            <a:r>
              <a:rPr lang="en-US" sz="3000">
                <a:solidFill>
                  <a:srgbClr val="164E79"/>
                </a:solidFill>
                <a:latin typeface="Poppins"/>
                <a:ea typeface="Poppins"/>
                <a:cs typeface="Poppins"/>
                <a:sym typeface="Poppins"/>
              </a:rPr>
              <a:t>Do people feel paying attention or becoming involved is worthwhile?</a:t>
            </a:r>
          </a:p>
          <a:p>
            <a:pPr algn="l" marL="647702" indent="-323851" lvl="1">
              <a:lnSpc>
                <a:spcPts val="4500"/>
              </a:lnSpc>
              <a:spcBef>
                <a:spcPct val="0"/>
              </a:spcBef>
              <a:buFont typeface="Arial"/>
              <a:buChar char="•"/>
            </a:pPr>
            <a:r>
              <a:rPr lang="en-US" sz="3000">
                <a:solidFill>
                  <a:srgbClr val="164E79"/>
                </a:solidFill>
                <a:latin typeface="Poppins"/>
                <a:ea typeface="Poppins"/>
                <a:cs typeface="Poppins"/>
                <a:sym typeface="Poppins"/>
              </a:rPr>
              <a:t>does the message create a sense of concern?</a:t>
            </a:r>
          </a:p>
          <a:p>
            <a:pPr algn="l" marL="647702" indent="-323851" lvl="1">
              <a:lnSpc>
                <a:spcPts val="4500"/>
              </a:lnSpc>
              <a:spcBef>
                <a:spcPct val="0"/>
              </a:spcBef>
              <a:buFont typeface="Arial"/>
              <a:buChar char="•"/>
            </a:pPr>
            <a:r>
              <a:rPr lang="en-US" sz="3000">
                <a:solidFill>
                  <a:srgbClr val="164E79"/>
                </a:solidFill>
                <a:latin typeface="Poppins"/>
                <a:ea typeface="Poppins"/>
                <a:cs typeface="Poppins"/>
                <a:sym typeface="Poppins"/>
              </a:rPr>
              <a:t>does it feel hopeless or manageable?</a:t>
            </a:r>
          </a:p>
        </p:txBody>
      </p:sp>
      <p:sp>
        <p:nvSpPr>
          <p:cNvPr name="TextBox 9" id="9"/>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12</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0">
            <a:off x="3019985" y="2289132"/>
            <a:ext cx="12248030" cy="7242998"/>
          </a:xfrm>
          <a:custGeom>
            <a:avLst/>
            <a:gdLst/>
            <a:ahLst/>
            <a:cxnLst/>
            <a:rect r="r" b="b" t="t" l="l"/>
            <a:pathLst>
              <a:path h="7242998" w="12248030">
                <a:moveTo>
                  <a:pt x="0" y="0"/>
                </a:moveTo>
                <a:lnTo>
                  <a:pt x="12248030" y="0"/>
                </a:lnTo>
                <a:lnTo>
                  <a:pt x="12248030" y="7242998"/>
                </a:lnTo>
                <a:lnTo>
                  <a:pt x="0" y="7242998"/>
                </a:lnTo>
                <a:lnTo>
                  <a:pt x="0" y="0"/>
                </a:lnTo>
                <a:close/>
              </a:path>
            </a:pathLst>
          </a:custGeom>
          <a:blipFill>
            <a:blip r:embed="rId2"/>
            <a:stretch>
              <a:fillRect l="0" t="-26826" r="0" b="0"/>
            </a:stretch>
          </a:blipFill>
        </p:spPr>
      </p:sp>
      <p:sp>
        <p:nvSpPr>
          <p:cNvPr name="Freeform 3" id="3"/>
          <p:cNvSpPr/>
          <p:nvPr/>
        </p:nvSpPr>
        <p:spPr>
          <a:xfrm flipH="false" flipV="false" rot="318518">
            <a:off x="549852" y="7469110"/>
            <a:ext cx="2561061" cy="2407397"/>
          </a:xfrm>
          <a:custGeom>
            <a:avLst/>
            <a:gdLst/>
            <a:ahLst/>
            <a:cxnLst/>
            <a:rect r="r" b="b" t="t" l="l"/>
            <a:pathLst>
              <a:path h="2407397" w="2561061">
                <a:moveTo>
                  <a:pt x="0" y="0"/>
                </a:moveTo>
                <a:lnTo>
                  <a:pt x="2561061" y="0"/>
                </a:lnTo>
                <a:lnTo>
                  <a:pt x="2561061" y="2407397"/>
                </a:lnTo>
                <a:lnTo>
                  <a:pt x="0" y="2407397"/>
                </a:lnTo>
                <a:lnTo>
                  <a:pt x="0" y="0"/>
                </a:lnTo>
                <a:close/>
              </a:path>
            </a:pathLst>
          </a:custGeom>
          <a:blipFill>
            <a:blip r:embed="rId3"/>
            <a:stretch>
              <a:fillRect l="0" t="0" r="0" b="0"/>
            </a:stretch>
          </a:blipFill>
        </p:spPr>
      </p:sp>
      <p:sp>
        <p:nvSpPr>
          <p:cNvPr name="TextBox 4" id="4"/>
          <p:cNvSpPr txBox="true"/>
          <p:nvPr/>
        </p:nvSpPr>
        <p:spPr>
          <a:xfrm rot="0">
            <a:off x="0" y="1104900"/>
            <a:ext cx="18288000" cy="6553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COMMUNICATING FOR ENGAGEMENT</a:t>
            </a:r>
            <a:r>
              <a:rPr lang="en-US" sz="4800">
                <a:solidFill>
                  <a:srgbClr val="164E79"/>
                </a:solidFill>
                <a:latin typeface="Bantayog"/>
                <a:ea typeface="Bantayog"/>
                <a:cs typeface="Bantayog"/>
                <a:sym typeface="Bantayog"/>
              </a:rPr>
              <a:t> IS A BALANCING ACT</a:t>
            </a:r>
          </a:p>
        </p:txBody>
      </p:sp>
      <p:sp>
        <p:nvSpPr>
          <p:cNvPr name="TextBox 5" id="5"/>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13</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grpSp>
        <p:nvGrpSpPr>
          <p:cNvPr name="Group 2" id="2"/>
          <p:cNvGrpSpPr/>
          <p:nvPr/>
        </p:nvGrpSpPr>
        <p:grpSpPr>
          <a:xfrm rot="0">
            <a:off x="4302941" y="8236383"/>
            <a:ext cx="1232370" cy="1232370"/>
            <a:chOff x="0" y="0"/>
            <a:chExt cx="660400" cy="660400"/>
          </a:xfrm>
        </p:grpSpPr>
        <p:sp>
          <p:nvSpPr>
            <p:cNvPr name="Freeform 3" id="3"/>
            <p:cNvSpPr/>
            <p:nvPr/>
          </p:nvSpPr>
          <p:spPr>
            <a:xfrm flipH="false" flipV="false" rot="0">
              <a:off x="0" y="0"/>
              <a:ext cx="660400" cy="660400"/>
            </a:xfrm>
            <a:custGeom>
              <a:avLst/>
              <a:gdLst/>
              <a:ahLst/>
              <a:cxnLst/>
              <a:rect r="r" b="b" t="t" l="l"/>
              <a:pathLst>
                <a:path h="660400" w="660400">
                  <a:moveTo>
                    <a:pt x="660400" y="167989"/>
                  </a:moveTo>
                  <a:cubicBezTo>
                    <a:pt x="569492" y="77081"/>
                    <a:pt x="423464" y="75292"/>
                    <a:pt x="330286" y="162297"/>
                  </a:cubicBezTo>
                  <a:lnTo>
                    <a:pt x="167989" y="0"/>
                  </a:lnTo>
                  <a:cubicBezTo>
                    <a:pt x="77081" y="90908"/>
                    <a:pt x="75292" y="236936"/>
                    <a:pt x="162297" y="330114"/>
                  </a:cubicBezTo>
                  <a:lnTo>
                    <a:pt x="0" y="492411"/>
                  </a:lnTo>
                  <a:cubicBezTo>
                    <a:pt x="90908" y="583319"/>
                    <a:pt x="236936" y="585108"/>
                    <a:pt x="330114" y="498103"/>
                  </a:cubicBezTo>
                  <a:lnTo>
                    <a:pt x="492411" y="660400"/>
                  </a:lnTo>
                  <a:cubicBezTo>
                    <a:pt x="583319" y="569492"/>
                    <a:pt x="585108" y="423464"/>
                    <a:pt x="498103" y="330286"/>
                  </a:cubicBezTo>
                  <a:lnTo>
                    <a:pt x="660400" y="167989"/>
                  </a:lnTo>
                  <a:close/>
                </a:path>
              </a:pathLst>
            </a:custGeom>
            <a:solidFill>
              <a:srgbClr val="F4D48E"/>
            </a:solidFill>
          </p:spPr>
        </p:sp>
        <p:sp>
          <p:nvSpPr>
            <p:cNvPr name="TextBox 4" id="4"/>
            <p:cNvSpPr txBox="true"/>
            <p:nvPr/>
          </p:nvSpPr>
          <p:spPr>
            <a:xfrm>
              <a:off x="165100" y="107950"/>
              <a:ext cx="330200" cy="38735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6171125" y="5008996"/>
            <a:ext cx="738370" cy="738370"/>
            <a:chOff x="0" y="0"/>
            <a:chExt cx="406400" cy="406400"/>
          </a:xfrm>
        </p:grpSpPr>
        <p:sp>
          <p:nvSpPr>
            <p:cNvPr name="Freeform 6" id="6"/>
            <p:cNvSpPr/>
            <p:nvPr/>
          </p:nvSpPr>
          <p:spPr>
            <a:xfrm flipH="false" flipV="false" rot="0">
              <a:off x="0" y="0"/>
              <a:ext cx="406400" cy="406400"/>
            </a:xfrm>
            <a:custGeom>
              <a:avLst/>
              <a:gdLst/>
              <a:ahLst/>
              <a:cxnLst/>
              <a:rect r="r" b="b" t="t" l="l"/>
              <a:pathLst>
                <a:path h="406400" w="406400">
                  <a:moveTo>
                    <a:pt x="0" y="0"/>
                  </a:moveTo>
                  <a:lnTo>
                    <a:pt x="203200" y="0"/>
                  </a:lnTo>
                  <a:lnTo>
                    <a:pt x="406400" y="203200"/>
                  </a:lnTo>
                  <a:lnTo>
                    <a:pt x="203200" y="406400"/>
                  </a:lnTo>
                  <a:lnTo>
                    <a:pt x="0" y="406400"/>
                  </a:lnTo>
                  <a:lnTo>
                    <a:pt x="203200" y="203200"/>
                  </a:lnTo>
                  <a:lnTo>
                    <a:pt x="0" y="0"/>
                  </a:lnTo>
                  <a:close/>
                </a:path>
              </a:pathLst>
            </a:custGeom>
            <a:solidFill>
              <a:srgbClr val="F4D48E"/>
            </a:solidFill>
          </p:spPr>
        </p:sp>
        <p:sp>
          <p:nvSpPr>
            <p:cNvPr name="TextBox 7" id="7"/>
            <p:cNvSpPr txBox="true"/>
            <p:nvPr/>
          </p:nvSpPr>
          <p:spPr>
            <a:xfrm>
              <a:off x="177800" y="-57150"/>
              <a:ext cx="152400" cy="46355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7928082" y="1028700"/>
            <a:ext cx="738370" cy="738370"/>
            <a:chOff x="0" y="0"/>
            <a:chExt cx="406400" cy="406400"/>
          </a:xfrm>
        </p:grpSpPr>
        <p:sp>
          <p:nvSpPr>
            <p:cNvPr name="Freeform 9" id="9"/>
            <p:cNvSpPr/>
            <p:nvPr/>
          </p:nvSpPr>
          <p:spPr>
            <a:xfrm flipH="false" flipV="false" rot="0">
              <a:off x="0" y="0"/>
              <a:ext cx="406400" cy="406400"/>
            </a:xfrm>
            <a:custGeom>
              <a:avLst/>
              <a:gdLst/>
              <a:ahLst/>
              <a:cxnLst/>
              <a:rect r="r" b="b" t="t" l="l"/>
              <a:pathLst>
                <a:path h="406400" w="406400">
                  <a:moveTo>
                    <a:pt x="0" y="0"/>
                  </a:moveTo>
                  <a:lnTo>
                    <a:pt x="203200" y="0"/>
                  </a:lnTo>
                  <a:lnTo>
                    <a:pt x="406400" y="203200"/>
                  </a:lnTo>
                  <a:lnTo>
                    <a:pt x="203200" y="406400"/>
                  </a:lnTo>
                  <a:lnTo>
                    <a:pt x="0" y="406400"/>
                  </a:lnTo>
                  <a:lnTo>
                    <a:pt x="203200" y="203200"/>
                  </a:lnTo>
                  <a:lnTo>
                    <a:pt x="0" y="0"/>
                  </a:lnTo>
                  <a:close/>
                </a:path>
              </a:pathLst>
            </a:custGeom>
            <a:solidFill>
              <a:srgbClr val="F4D48E"/>
            </a:solidFill>
          </p:spPr>
        </p:sp>
        <p:sp>
          <p:nvSpPr>
            <p:cNvPr name="TextBox 10" id="10"/>
            <p:cNvSpPr txBox="true"/>
            <p:nvPr/>
          </p:nvSpPr>
          <p:spPr>
            <a:xfrm>
              <a:off x="177800" y="-57150"/>
              <a:ext cx="152400" cy="463550"/>
            </a:xfrm>
            <a:prstGeom prst="rect">
              <a:avLst/>
            </a:prstGeom>
          </p:spPr>
          <p:txBody>
            <a:bodyPr anchor="ctr" rtlCol="false" tIns="50800" lIns="50800" bIns="50800" rIns="50800"/>
            <a:lstStyle/>
            <a:p>
              <a:pPr algn="ctr">
                <a:lnSpc>
                  <a:spcPts val="2659"/>
                </a:lnSpc>
              </a:pPr>
            </a:p>
          </p:txBody>
        </p:sp>
      </p:grpSp>
      <p:sp>
        <p:nvSpPr>
          <p:cNvPr name="Freeform 11" id="11"/>
          <p:cNvSpPr/>
          <p:nvPr/>
        </p:nvSpPr>
        <p:spPr>
          <a:xfrm flipH="false" flipV="false" rot="-522630">
            <a:off x="15866000" y="1092144"/>
            <a:ext cx="1348620" cy="1983265"/>
          </a:xfrm>
          <a:custGeom>
            <a:avLst/>
            <a:gdLst/>
            <a:ahLst/>
            <a:cxnLst/>
            <a:rect r="r" b="b" t="t" l="l"/>
            <a:pathLst>
              <a:path h="1983265" w="1348620">
                <a:moveTo>
                  <a:pt x="0" y="0"/>
                </a:moveTo>
                <a:lnTo>
                  <a:pt x="1348620" y="0"/>
                </a:lnTo>
                <a:lnTo>
                  <a:pt x="1348620" y="1983266"/>
                </a:lnTo>
                <a:lnTo>
                  <a:pt x="0" y="19832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11488956" y="2497812"/>
            <a:ext cx="4378161" cy="5760738"/>
          </a:xfrm>
          <a:custGeom>
            <a:avLst/>
            <a:gdLst/>
            <a:ahLst/>
            <a:cxnLst/>
            <a:rect r="r" b="b" t="t" l="l"/>
            <a:pathLst>
              <a:path h="5760738" w="4378161">
                <a:moveTo>
                  <a:pt x="0" y="0"/>
                </a:moveTo>
                <a:lnTo>
                  <a:pt x="4378160" y="0"/>
                </a:lnTo>
                <a:lnTo>
                  <a:pt x="4378160" y="5760738"/>
                </a:lnTo>
                <a:lnTo>
                  <a:pt x="0" y="5760738"/>
                </a:lnTo>
                <a:lnTo>
                  <a:pt x="0" y="0"/>
                </a:lnTo>
                <a:close/>
              </a:path>
            </a:pathLst>
          </a:custGeom>
          <a:blipFill>
            <a:blip r:embed="rId4"/>
            <a:stretch>
              <a:fillRect l="0" t="0" r="0" b="0"/>
            </a:stretch>
          </a:blipFill>
        </p:spPr>
      </p:sp>
      <p:sp>
        <p:nvSpPr>
          <p:cNvPr name="TextBox 13" id="13"/>
          <p:cNvSpPr txBox="true"/>
          <p:nvPr/>
        </p:nvSpPr>
        <p:spPr>
          <a:xfrm rot="0">
            <a:off x="695084" y="2387576"/>
            <a:ext cx="10387406" cy="2545715"/>
          </a:xfrm>
          <a:prstGeom prst="rect">
            <a:avLst/>
          </a:prstGeom>
        </p:spPr>
        <p:txBody>
          <a:bodyPr anchor="t" rtlCol="false" tIns="0" lIns="0" bIns="0" rIns="0">
            <a:spAutoFit/>
          </a:bodyPr>
          <a:lstStyle/>
          <a:p>
            <a:pPr algn="l">
              <a:lnSpc>
                <a:spcPts val="10029"/>
              </a:lnSpc>
            </a:pPr>
            <a:r>
              <a:rPr lang="en-US" sz="8499">
                <a:solidFill>
                  <a:srgbClr val="46473E"/>
                </a:solidFill>
                <a:latin typeface="Etna Sans Serif"/>
                <a:ea typeface="Etna Sans Serif"/>
                <a:cs typeface="Etna Sans Serif"/>
                <a:sym typeface="Etna Sans Serif"/>
              </a:rPr>
              <a:t>The I</a:t>
            </a:r>
            <a:r>
              <a:rPr lang="en-US" sz="8499">
                <a:solidFill>
                  <a:srgbClr val="46473E"/>
                </a:solidFill>
                <a:latin typeface="Etna Sans Serif"/>
                <a:ea typeface="Etna Sans Serif"/>
                <a:cs typeface="Etna Sans Serif"/>
                <a:sym typeface="Etna Sans Serif"/>
              </a:rPr>
              <a:t>mplementation and Action Challenge</a:t>
            </a:r>
          </a:p>
        </p:txBody>
      </p:sp>
      <p:sp>
        <p:nvSpPr>
          <p:cNvPr name="TextBox 14" id="14"/>
          <p:cNvSpPr txBox="true"/>
          <p:nvPr/>
        </p:nvSpPr>
        <p:spPr>
          <a:xfrm rot="0">
            <a:off x="797541" y="5151481"/>
            <a:ext cx="10387406" cy="1659255"/>
          </a:xfrm>
          <a:prstGeom prst="rect">
            <a:avLst/>
          </a:prstGeom>
        </p:spPr>
        <p:txBody>
          <a:bodyPr anchor="t" rtlCol="false" tIns="0" lIns="0" bIns="0" rIns="0">
            <a:spAutoFit/>
          </a:bodyPr>
          <a:lstStyle/>
          <a:p>
            <a:pPr algn="l">
              <a:lnSpc>
                <a:spcPts val="6719"/>
              </a:lnSpc>
            </a:pPr>
            <a:r>
              <a:rPr lang="en-US" sz="4800">
                <a:solidFill>
                  <a:srgbClr val="46473E"/>
                </a:solidFill>
                <a:latin typeface="Montserrat"/>
                <a:ea typeface="Montserrat"/>
                <a:cs typeface="Montserrat"/>
                <a:sym typeface="Montserrat"/>
              </a:rPr>
              <a:t>Wha</a:t>
            </a:r>
            <a:r>
              <a:rPr lang="en-US" sz="4800">
                <a:solidFill>
                  <a:srgbClr val="46473E"/>
                </a:solidFill>
                <a:latin typeface="Montserrat"/>
                <a:ea typeface="Montserrat"/>
                <a:cs typeface="Montserrat"/>
                <a:sym typeface="Montserrat"/>
              </a:rPr>
              <a:t>t turns engagement into meaningful change?</a:t>
            </a:r>
          </a:p>
        </p:txBody>
      </p:sp>
      <p:sp>
        <p:nvSpPr>
          <p:cNvPr name="TextBox 15" id="15"/>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14</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0">
            <a:off x="1900745" y="3704734"/>
            <a:ext cx="4962210" cy="4962210"/>
          </a:xfrm>
          <a:custGeom>
            <a:avLst/>
            <a:gdLst/>
            <a:ahLst/>
            <a:cxnLst/>
            <a:rect r="r" b="b" t="t" l="l"/>
            <a:pathLst>
              <a:path h="4962210" w="4962210">
                <a:moveTo>
                  <a:pt x="0" y="0"/>
                </a:moveTo>
                <a:lnTo>
                  <a:pt x="4962210" y="0"/>
                </a:lnTo>
                <a:lnTo>
                  <a:pt x="4962210" y="4962210"/>
                </a:lnTo>
                <a:lnTo>
                  <a:pt x="0" y="4962210"/>
                </a:lnTo>
                <a:lnTo>
                  <a:pt x="0" y="0"/>
                </a:lnTo>
                <a:close/>
              </a:path>
            </a:pathLst>
          </a:custGeom>
          <a:blipFill>
            <a:blip r:embed="rId2"/>
            <a:stretch>
              <a:fillRect l="0" t="0" r="0" b="0"/>
            </a:stretch>
          </a:blipFill>
        </p:spPr>
      </p:sp>
      <p:sp>
        <p:nvSpPr>
          <p:cNvPr name="Freeform 3" id="3"/>
          <p:cNvSpPr/>
          <p:nvPr/>
        </p:nvSpPr>
        <p:spPr>
          <a:xfrm flipH="false" flipV="false" rot="0">
            <a:off x="12736787" y="3473598"/>
            <a:ext cx="3618820" cy="5424483"/>
          </a:xfrm>
          <a:custGeom>
            <a:avLst/>
            <a:gdLst/>
            <a:ahLst/>
            <a:cxnLst/>
            <a:rect r="r" b="b" t="t" l="l"/>
            <a:pathLst>
              <a:path h="5424483" w="3618820">
                <a:moveTo>
                  <a:pt x="0" y="0"/>
                </a:moveTo>
                <a:lnTo>
                  <a:pt x="3618820" y="0"/>
                </a:lnTo>
                <a:lnTo>
                  <a:pt x="3618820" y="5424483"/>
                </a:lnTo>
                <a:lnTo>
                  <a:pt x="0" y="5424483"/>
                </a:lnTo>
                <a:lnTo>
                  <a:pt x="0" y="0"/>
                </a:lnTo>
                <a:close/>
              </a:path>
            </a:pathLst>
          </a:custGeom>
          <a:blipFill>
            <a:blip r:embed="rId3"/>
            <a:stretch>
              <a:fillRect l="0" t="0" r="0" b="0"/>
            </a:stretch>
          </a:blipFill>
        </p:spPr>
      </p:sp>
      <p:sp>
        <p:nvSpPr>
          <p:cNvPr name="TextBox 4" id="4"/>
          <p:cNvSpPr txBox="true"/>
          <p:nvPr/>
        </p:nvSpPr>
        <p:spPr>
          <a:xfrm rot="0">
            <a:off x="0" y="1104900"/>
            <a:ext cx="18288000" cy="6553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WHEN</a:t>
            </a:r>
            <a:r>
              <a:rPr lang="en-US" sz="4800">
                <a:solidFill>
                  <a:srgbClr val="164E79"/>
                </a:solidFill>
                <a:latin typeface="Bantayog"/>
                <a:ea typeface="Bantayog"/>
                <a:cs typeface="Bantayog"/>
                <a:sym typeface="Bantayog"/>
              </a:rPr>
              <a:t> CHANGE BECOMES VISIBLE</a:t>
            </a:r>
          </a:p>
        </p:txBody>
      </p:sp>
      <p:grpSp>
        <p:nvGrpSpPr>
          <p:cNvPr name="Group 5" id="5"/>
          <p:cNvGrpSpPr/>
          <p:nvPr/>
        </p:nvGrpSpPr>
        <p:grpSpPr>
          <a:xfrm rot="0">
            <a:off x="8082268" y="3473598"/>
            <a:ext cx="3107271" cy="5424483"/>
            <a:chOff x="0" y="0"/>
            <a:chExt cx="4143028" cy="7232644"/>
          </a:xfrm>
        </p:grpSpPr>
        <p:sp>
          <p:nvSpPr>
            <p:cNvPr name="Freeform 6" id="6"/>
            <p:cNvSpPr/>
            <p:nvPr/>
          </p:nvSpPr>
          <p:spPr>
            <a:xfrm flipH="false" flipV="false" rot="0">
              <a:off x="0" y="0"/>
              <a:ext cx="4143028" cy="3616322"/>
            </a:xfrm>
            <a:custGeom>
              <a:avLst/>
              <a:gdLst/>
              <a:ahLst/>
              <a:cxnLst/>
              <a:rect r="r" b="b" t="t" l="l"/>
              <a:pathLst>
                <a:path h="3616322" w="4143028">
                  <a:moveTo>
                    <a:pt x="0" y="0"/>
                  </a:moveTo>
                  <a:lnTo>
                    <a:pt x="4143028" y="0"/>
                  </a:lnTo>
                  <a:lnTo>
                    <a:pt x="4143028" y="3616322"/>
                  </a:lnTo>
                  <a:lnTo>
                    <a:pt x="0" y="3616322"/>
                  </a:lnTo>
                  <a:lnTo>
                    <a:pt x="0" y="0"/>
                  </a:lnTo>
                  <a:close/>
                </a:path>
              </a:pathLst>
            </a:custGeom>
            <a:blipFill>
              <a:blip r:embed="rId4"/>
              <a:stretch>
                <a:fillRect l="0" t="0" r="-100707" b="0"/>
              </a:stretch>
            </a:blipFill>
          </p:spPr>
        </p:sp>
        <p:sp>
          <p:nvSpPr>
            <p:cNvPr name="Freeform 7" id="7"/>
            <p:cNvSpPr/>
            <p:nvPr/>
          </p:nvSpPr>
          <p:spPr>
            <a:xfrm flipH="false" flipV="false" rot="0">
              <a:off x="0" y="3616322"/>
              <a:ext cx="4143028" cy="3616322"/>
            </a:xfrm>
            <a:custGeom>
              <a:avLst/>
              <a:gdLst/>
              <a:ahLst/>
              <a:cxnLst/>
              <a:rect r="r" b="b" t="t" l="l"/>
              <a:pathLst>
                <a:path h="3616322" w="4143028">
                  <a:moveTo>
                    <a:pt x="0" y="0"/>
                  </a:moveTo>
                  <a:lnTo>
                    <a:pt x="4143028" y="0"/>
                  </a:lnTo>
                  <a:lnTo>
                    <a:pt x="4143028" y="3616322"/>
                  </a:lnTo>
                  <a:lnTo>
                    <a:pt x="0" y="3616322"/>
                  </a:lnTo>
                  <a:lnTo>
                    <a:pt x="0" y="0"/>
                  </a:lnTo>
                  <a:close/>
                </a:path>
              </a:pathLst>
            </a:custGeom>
            <a:blipFill>
              <a:blip r:embed="rId4"/>
              <a:stretch>
                <a:fillRect l="-99687" t="0" r="-1019" b="0"/>
              </a:stretch>
            </a:blipFill>
          </p:spPr>
        </p:sp>
      </p:grpSp>
      <p:sp>
        <p:nvSpPr>
          <p:cNvPr name="TextBox 8" id="8"/>
          <p:cNvSpPr txBox="true"/>
          <p:nvPr/>
        </p:nvSpPr>
        <p:spPr>
          <a:xfrm rot="0">
            <a:off x="1028700" y="2178198"/>
            <a:ext cx="16571111" cy="542925"/>
          </a:xfrm>
          <a:prstGeom prst="rect">
            <a:avLst/>
          </a:prstGeom>
        </p:spPr>
        <p:txBody>
          <a:bodyPr anchor="t" rtlCol="false" tIns="0" lIns="0" bIns="0" rIns="0">
            <a:spAutoFit/>
          </a:bodyPr>
          <a:lstStyle/>
          <a:p>
            <a:pPr algn="l" marL="647700" indent="-323850" lvl="1">
              <a:lnSpc>
                <a:spcPts val="4200"/>
              </a:lnSpc>
              <a:buFont typeface="Arial"/>
              <a:buChar char="•"/>
            </a:pPr>
            <a:r>
              <a:rPr lang="en-US" sz="3000">
                <a:solidFill>
                  <a:srgbClr val="164E79"/>
                </a:solidFill>
                <a:latin typeface="Poppins"/>
                <a:ea typeface="Poppins"/>
                <a:cs typeface="Poppins"/>
                <a:sym typeface="Poppins"/>
              </a:rPr>
              <a:t>Visible r</a:t>
            </a:r>
            <a:r>
              <a:rPr lang="en-US" sz="3000">
                <a:solidFill>
                  <a:srgbClr val="164E79"/>
                </a:solidFill>
                <a:latin typeface="Poppins"/>
                <a:ea typeface="Poppins"/>
                <a:cs typeface="Poppins"/>
                <a:sym typeface="Poppins"/>
              </a:rPr>
              <a:t>esults can make action feel more achievable and worthwhile</a:t>
            </a:r>
          </a:p>
        </p:txBody>
      </p:sp>
      <p:sp>
        <p:nvSpPr>
          <p:cNvPr name="TextBox 9" id="9"/>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15</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0">
            <a:off x="3451147" y="3773905"/>
            <a:ext cx="11385705" cy="4855485"/>
          </a:xfrm>
          <a:custGeom>
            <a:avLst/>
            <a:gdLst/>
            <a:ahLst/>
            <a:cxnLst/>
            <a:rect r="r" b="b" t="t" l="l"/>
            <a:pathLst>
              <a:path h="4855485" w="11385705">
                <a:moveTo>
                  <a:pt x="0" y="0"/>
                </a:moveTo>
                <a:lnTo>
                  <a:pt x="11385706" y="0"/>
                </a:lnTo>
                <a:lnTo>
                  <a:pt x="11385706" y="4855485"/>
                </a:lnTo>
                <a:lnTo>
                  <a:pt x="0" y="4855485"/>
                </a:lnTo>
                <a:lnTo>
                  <a:pt x="0" y="0"/>
                </a:lnTo>
                <a:close/>
              </a:path>
            </a:pathLst>
          </a:custGeom>
          <a:blipFill>
            <a:blip r:embed="rId2"/>
            <a:stretch>
              <a:fillRect l="0" t="-39861" r="0" b="-36007"/>
            </a:stretch>
          </a:blipFill>
        </p:spPr>
      </p:sp>
      <p:sp>
        <p:nvSpPr>
          <p:cNvPr name="TextBox 3" id="3"/>
          <p:cNvSpPr txBox="true"/>
          <p:nvPr/>
        </p:nvSpPr>
        <p:spPr>
          <a:xfrm rot="0">
            <a:off x="0" y="1104900"/>
            <a:ext cx="18288000" cy="6553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HOW</a:t>
            </a:r>
            <a:r>
              <a:rPr lang="en-US" sz="4800">
                <a:solidFill>
                  <a:srgbClr val="164E79"/>
                </a:solidFill>
                <a:latin typeface="Bantayog"/>
                <a:ea typeface="Bantayog"/>
                <a:cs typeface="Bantayog"/>
                <a:sym typeface="Bantayog"/>
              </a:rPr>
              <a:t> CAN ACTION SCALE?</a:t>
            </a:r>
          </a:p>
        </p:txBody>
      </p:sp>
      <p:sp>
        <p:nvSpPr>
          <p:cNvPr name="TextBox 4" id="4"/>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16</a:t>
            </a:r>
          </a:p>
        </p:txBody>
      </p:sp>
      <p:sp>
        <p:nvSpPr>
          <p:cNvPr name="TextBox 5" id="5"/>
          <p:cNvSpPr txBox="true"/>
          <p:nvPr/>
        </p:nvSpPr>
        <p:spPr>
          <a:xfrm rot="0">
            <a:off x="1028700" y="2178198"/>
            <a:ext cx="16571111" cy="1076325"/>
          </a:xfrm>
          <a:prstGeom prst="rect">
            <a:avLst/>
          </a:prstGeom>
        </p:spPr>
        <p:txBody>
          <a:bodyPr anchor="t" rtlCol="false" tIns="0" lIns="0" bIns="0" rIns="0">
            <a:spAutoFit/>
          </a:bodyPr>
          <a:lstStyle/>
          <a:p>
            <a:pPr algn="l" marL="647700" indent="-323850" lvl="1">
              <a:lnSpc>
                <a:spcPts val="4200"/>
              </a:lnSpc>
              <a:buFont typeface="Arial"/>
              <a:buChar char="•"/>
            </a:pPr>
            <a:r>
              <a:rPr lang="en-US" sz="3000">
                <a:solidFill>
                  <a:srgbClr val="164E79"/>
                </a:solidFill>
                <a:latin typeface="Poppins"/>
                <a:ea typeface="Poppins"/>
                <a:cs typeface="Poppins"/>
                <a:sym typeface="Poppins"/>
              </a:rPr>
              <a:t>Traditionally, scaling is often und</a:t>
            </a:r>
            <a:r>
              <a:rPr lang="en-US" sz="3000">
                <a:solidFill>
                  <a:srgbClr val="164E79"/>
                </a:solidFill>
                <a:latin typeface="Poppins"/>
                <a:ea typeface="Poppins"/>
                <a:cs typeface="Poppins"/>
                <a:sym typeface="Poppins"/>
              </a:rPr>
              <a:t>erstood as a bottom-up process, where local action grows through collective participation and institutional support</a:t>
            </a:r>
          </a:p>
        </p:txBody>
      </p:sp>
    </p:spTree>
  </p:cSld>
  <p:clrMapOvr>
    <a:masterClrMapping/>
  </p:clrMapOvr>
</p:sld>
</file>

<file path=ppt/slides/slide17.xml><?xml version="1.0" encoding="utf-8"?>
<p:sld xmlns:p="http://schemas.openxmlformats.org/presentationml/2006/main" xmlns:a="http://schemas.openxmlformats.org/drawingml/2006/main">
  <p:cSld>
    <p:bg>
      <p:bgPr>
        <a:solidFill>
          <a:srgbClr val="F1EEE9"/>
        </a:solidFill>
      </p:bgPr>
    </p:bg>
    <p:spTree>
      <p:nvGrpSpPr>
        <p:cNvPr id="1" name=""/>
        <p:cNvGrpSpPr/>
        <p:nvPr/>
      </p:nvGrpSpPr>
      <p:grpSpPr>
        <a:xfrm>
          <a:off x="0" y="0"/>
          <a:ext cx="0" cy="0"/>
          <a:chOff x="0" y="0"/>
          <a:chExt cx="0" cy="0"/>
        </a:xfrm>
      </p:grpSpPr>
      <p:sp>
        <p:nvSpPr>
          <p:cNvPr name="TextBox 2" id="2"/>
          <p:cNvSpPr txBox="true"/>
          <p:nvPr/>
        </p:nvSpPr>
        <p:spPr>
          <a:xfrm rot="0">
            <a:off x="0" y="1104900"/>
            <a:ext cx="18288000" cy="6553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A</a:t>
            </a:r>
            <a:r>
              <a:rPr lang="en-US" sz="4800">
                <a:solidFill>
                  <a:srgbClr val="164E79"/>
                </a:solidFill>
                <a:latin typeface="Bantayog"/>
                <a:ea typeface="Bantayog"/>
                <a:cs typeface="Bantayog"/>
                <a:sym typeface="Bantayog"/>
              </a:rPr>
              <a:t> NEW ROUTE TO SCALE?</a:t>
            </a:r>
          </a:p>
        </p:txBody>
      </p:sp>
      <p:sp>
        <p:nvSpPr>
          <p:cNvPr name="TextBox 3" id="3"/>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17</a:t>
            </a:r>
          </a:p>
        </p:txBody>
      </p:sp>
      <p:sp>
        <p:nvSpPr>
          <p:cNvPr name="TextBox 4" id="4"/>
          <p:cNvSpPr txBox="true"/>
          <p:nvPr/>
        </p:nvSpPr>
        <p:spPr>
          <a:xfrm rot="0">
            <a:off x="1028700" y="2178198"/>
            <a:ext cx="16571111" cy="1076325"/>
          </a:xfrm>
          <a:prstGeom prst="rect">
            <a:avLst/>
          </a:prstGeom>
        </p:spPr>
        <p:txBody>
          <a:bodyPr anchor="t" rtlCol="false" tIns="0" lIns="0" bIns="0" rIns="0">
            <a:spAutoFit/>
          </a:bodyPr>
          <a:lstStyle/>
          <a:p>
            <a:pPr algn="l" marL="647700" indent="-323850" lvl="1">
              <a:lnSpc>
                <a:spcPts val="4200"/>
              </a:lnSpc>
              <a:buFont typeface="Arial"/>
              <a:buChar char="•"/>
            </a:pPr>
            <a:r>
              <a:rPr lang="en-US" sz="3000">
                <a:solidFill>
                  <a:srgbClr val="164E79"/>
                </a:solidFill>
                <a:latin typeface="Poppins"/>
                <a:ea typeface="Poppins"/>
                <a:cs typeface="Poppins"/>
                <a:sym typeface="Poppins"/>
              </a:rPr>
              <a:t>Digital platforms can allow individuals and influenc</a:t>
            </a:r>
            <a:r>
              <a:rPr lang="en-US" sz="3000">
                <a:solidFill>
                  <a:srgbClr val="164E79"/>
                </a:solidFill>
                <a:latin typeface="Poppins"/>
                <a:ea typeface="Poppins"/>
                <a:cs typeface="Poppins"/>
                <a:sym typeface="Poppins"/>
              </a:rPr>
              <a:t>ers to reach audiences far beyond  those reached by many local organisations</a:t>
            </a:r>
          </a:p>
        </p:txBody>
      </p:sp>
      <p:sp>
        <p:nvSpPr>
          <p:cNvPr name="TextBox 5" id="5"/>
          <p:cNvSpPr txBox="true"/>
          <p:nvPr/>
        </p:nvSpPr>
        <p:spPr>
          <a:xfrm rot="0">
            <a:off x="2166404" y="8798241"/>
            <a:ext cx="14295702" cy="8439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Influencers may be able to mobilise attention or participation very quickly, </a:t>
            </a:r>
          </a:p>
          <a:p>
            <a:pPr algn="ctr">
              <a:lnSpc>
                <a:spcPts val="3359"/>
              </a:lnSpc>
              <a:spcBef>
                <a:spcPct val="0"/>
              </a:spcBef>
            </a:pPr>
            <a:r>
              <a:rPr lang="en-US" sz="2400">
                <a:solidFill>
                  <a:srgbClr val="164E79"/>
                </a:solidFill>
                <a:latin typeface="Poppins"/>
                <a:ea typeface="Poppins"/>
                <a:cs typeface="Poppins"/>
                <a:sym typeface="Poppins"/>
              </a:rPr>
              <a:t>but implementing lasting change still depends on infrastructure, funding and institutions</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0">
            <a:off x="11760865" y="2930676"/>
            <a:ext cx="4910495" cy="6547326"/>
          </a:xfrm>
          <a:custGeom>
            <a:avLst/>
            <a:gdLst/>
            <a:ahLst/>
            <a:cxnLst/>
            <a:rect r="r" b="b" t="t" l="l"/>
            <a:pathLst>
              <a:path h="6547326" w="4910495">
                <a:moveTo>
                  <a:pt x="0" y="0"/>
                </a:moveTo>
                <a:lnTo>
                  <a:pt x="4910495" y="0"/>
                </a:lnTo>
                <a:lnTo>
                  <a:pt x="4910495" y="6547326"/>
                </a:lnTo>
                <a:lnTo>
                  <a:pt x="0" y="6547326"/>
                </a:lnTo>
                <a:lnTo>
                  <a:pt x="0" y="0"/>
                </a:lnTo>
                <a:close/>
              </a:path>
            </a:pathLst>
          </a:custGeom>
          <a:blipFill>
            <a:blip r:embed="rId3"/>
            <a:stretch>
              <a:fillRect l="0" t="0" r="0" b="0"/>
            </a:stretch>
          </a:blipFill>
        </p:spPr>
      </p:sp>
      <p:sp>
        <p:nvSpPr>
          <p:cNvPr name="Freeform 3" id="3"/>
          <p:cNvSpPr/>
          <p:nvPr/>
        </p:nvSpPr>
        <p:spPr>
          <a:xfrm flipH="false" flipV="false" rot="0">
            <a:off x="1807060" y="4200529"/>
            <a:ext cx="9751396" cy="4111756"/>
          </a:xfrm>
          <a:custGeom>
            <a:avLst/>
            <a:gdLst/>
            <a:ahLst/>
            <a:cxnLst/>
            <a:rect r="r" b="b" t="t" l="l"/>
            <a:pathLst>
              <a:path h="4111756" w="9751396">
                <a:moveTo>
                  <a:pt x="0" y="0"/>
                </a:moveTo>
                <a:lnTo>
                  <a:pt x="9751397" y="0"/>
                </a:lnTo>
                <a:lnTo>
                  <a:pt x="9751397" y="4111755"/>
                </a:lnTo>
                <a:lnTo>
                  <a:pt x="0" y="4111755"/>
                </a:lnTo>
                <a:lnTo>
                  <a:pt x="0" y="0"/>
                </a:lnTo>
                <a:close/>
              </a:path>
            </a:pathLst>
          </a:custGeom>
          <a:blipFill>
            <a:blip r:embed="rId4"/>
            <a:stretch>
              <a:fillRect l="0" t="-59192" r="0" b="-18676"/>
            </a:stretch>
          </a:blipFill>
        </p:spPr>
      </p:sp>
      <p:sp>
        <p:nvSpPr>
          <p:cNvPr name="TextBox 4" id="4"/>
          <p:cNvSpPr txBox="true"/>
          <p:nvPr/>
        </p:nvSpPr>
        <p:spPr>
          <a:xfrm rot="0">
            <a:off x="0" y="1104900"/>
            <a:ext cx="18288000" cy="6553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THE</a:t>
            </a:r>
            <a:r>
              <a:rPr lang="en-US" sz="4800">
                <a:solidFill>
                  <a:srgbClr val="164E79"/>
                </a:solidFill>
                <a:latin typeface="Bantayog"/>
                <a:ea typeface="Bantayog"/>
                <a:cs typeface="Bantayog"/>
                <a:sym typeface="Bantayog"/>
              </a:rPr>
              <a:t> IMPLEMENTATION GAP</a:t>
            </a:r>
          </a:p>
        </p:txBody>
      </p:sp>
      <p:sp>
        <p:nvSpPr>
          <p:cNvPr name="TextBox 5" id="5"/>
          <p:cNvSpPr txBox="true"/>
          <p:nvPr/>
        </p:nvSpPr>
        <p:spPr>
          <a:xfrm rot="0">
            <a:off x="1028700" y="1854351"/>
            <a:ext cx="16571111" cy="1076325"/>
          </a:xfrm>
          <a:prstGeom prst="rect">
            <a:avLst/>
          </a:prstGeom>
        </p:spPr>
        <p:txBody>
          <a:bodyPr anchor="t" rtlCol="false" tIns="0" lIns="0" bIns="0" rIns="0">
            <a:spAutoFit/>
          </a:bodyPr>
          <a:lstStyle/>
          <a:p>
            <a:pPr algn="l" marL="647700" indent="-323850" lvl="1">
              <a:lnSpc>
                <a:spcPts val="4200"/>
              </a:lnSpc>
              <a:buFont typeface="Arial"/>
              <a:buChar char="•"/>
            </a:pPr>
            <a:r>
              <a:rPr lang="en-US" sz="3000">
                <a:solidFill>
                  <a:srgbClr val="164E79"/>
                </a:solidFill>
                <a:latin typeface="Poppins"/>
                <a:ea typeface="Poppins"/>
                <a:cs typeface="Poppins"/>
                <a:sym typeface="Poppins"/>
              </a:rPr>
              <a:t>Taking the “right” action does not always guarantee the intended outcome, and good intentions do not always translate into action.</a:t>
            </a:r>
          </a:p>
        </p:txBody>
      </p:sp>
      <p:sp>
        <p:nvSpPr>
          <p:cNvPr name="TextBox 6" id="6"/>
          <p:cNvSpPr txBox="true"/>
          <p:nvPr/>
        </p:nvSpPr>
        <p:spPr>
          <a:xfrm rot="0">
            <a:off x="3208154" y="8694212"/>
            <a:ext cx="9026723" cy="441325"/>
          </a:xfrm>
          <a:prstGeom prst="rect">
            <a:avLst/>
          </a:prstGeom>
        </p:spPr>
        <p:txBody>
          <a:bodyPr anchor="t" rtlCol="false" tIns="0" lIns="0" bIns="0" rIns="0">
            <a:spAutoFit/>
          </a:bodyPr>
          <a:lstStyle/>
          <a:p>
            <a:pPr algn="ctr">
              <a:lnSpc>
                <a:spcPts val="3499"/>
              </a:lnSpc>
              <a:spcBef>
                <a:spcPct val="0"/>
              </a:spcBef>
            </a:pPr>
            <a:r>
              <a:rPr lang="en-US" sz="2499">
                <a:solidFill>
                  <a:srgbClr val="164E79"/>
                </a:solidFill>
                <a:latin typeface="Poppins"/>
                <a:ea typeface="Poppins"/>
                <a:cs typeface="Poppins"/>
                <a:sym typeface="Poppins"/>
              </a:rPr>
              <a:t>When action does not produce the intended outcome  ▶</a:t>
            </a:r>
          </a:p>
        </p:txBody>
      </p:sp>
      <p:sp>
        <p:nvSpPr>
          <p:cNvPr name="TextBox 7" id="7"/>
          <p:cNvSpPr txBox="true"/>
          <p:nvPr/>
        </p:nvSpPr>
        <p:spPr>
          <a:xfrm rot="0">
            <a:off x="2883548" y="3414246"/>
            <a:ext cx="7808165" cy="450519"/>
          </a:xfrm>
          <a:prstGeom prst="rect">
            <a:avLst/>
          </a:prstGeom>
        </p:spPr>
        <p:txBody>
          <a:bodyPr anchor="t" rtlCol="false" tIns="0" lIns="0" bIns="0" rIns="0">
            <a:spAutoFit/>
          </a:bodyPr>
          <a:lstStyle/>
          <a:p>
            <a:pPr algn="ctr">
              <a:lnSpc>
                <a:spcPts val="3511"/>
              </a:lnSpc>
              <a:spcBef>
                <a:spcPct val="0"/>
              </a:spcBef>
            </a:pPr>
            <a:r>
              <a:rPr lang="en-US" sz="2508">
                <a:solidFill>
                  <a:srgbClr val="164E79"/>
                </a:solidFill>
                <a:latin typeface="Poppins"/>
                <a:ea typeface="Poppins"/>
                <a:cs typeface="Poppins"/>
                <a:sym typeface="Poppins"/>
              </a:rPr>
              <a:t>▼ </a:t>
            </a:r>
            <a:r>
              <a:rPr lang="en-US" sz="2508">
                <a:solidFill>
                  <a:srgbClr val="164E79"/>
                </a:solidFill>
                <a:latin typeface="Poppins"/>
                <a:ea typeface="Poppins"/>
                <a:cs typeface="Poppins"/>
                <a:sym typeface="Poppins"/>
              </a:rPr>
              <a:t>When good intentions face practical barriers</a:t>
            </a:r>
          </a:p>
        </p:txBody>
      </p:sp>
      <p:sp>
        <p:nvSpPr>
          <p:cNvPr name="TextBox 8" id="8"/>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18</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1EEE9"/>
        </a:solidFill>
      </p:bgPr>
    </p:bg>
    <p:spTree>
      <p:nvGrpSpPr>
        <p:cNvPr id="1" name=""/>
        <p:cNvGrpSpPr/>
        <p:nvPr/>
      </p:nvGrpSpPr>
      <p:grpSpPr>
        <a:xfrm>
          <a:off x="0" y="0"/>
          <a:ext cx="0" cy="0"/>
          <a:chOff x="0" y="0"/>
          <a:chExt cx="0" cy="0"/>
        </a:xfrm>
      </p:grpSpPr>
      <p:sp>
        <p:nvSpPr>
          <p:cNvPr name="Freeform 2" id="2"/>
          <p:cNvSpPr/>
          <p:nvPr/>
        </p:nvSpPr>
        <p:spPr>
          <a:xfrm flipH="false" flipV="false" rot="0">
            <a:off x="14669137" y="472177"/>
            <a:ext cx="2434402" cy="2576087"/>
          </a:xfrm>
          <a:custGeom>
            <a:avLst/>
            <a:gdLst/>
            <a:ahLst/>
            <a:cxnLst/>
            <a:rect r="r" b="b" t="t" l="l"/>
            <a:pathLst>
              <a:path h="2576087" w="2434402">
                <a:moveTo>
                  <a:pt x="0" y="0"/>
                </a:moveTo>
                <a:lnTo>
                  <a:pt x="2434402" y="0"/>
                </a:lnTo>
                <a:lnTo>
                  <a:pt x="2434402" y="2576086"/>
                </a:lnTo>
                <a:lnTo>
                  <a:pt x="0" y="2576086"/>
                </a:lnTo>
                <a:lnTo>
                  <a:pt x="0" y="0"/>
                </a:lnTo>
                <a:close/>
              </a:path>
            </a:pathLst>
          </a:custGeom>
          <a:blipFill>
            <a:blip r:embed="rId3"/>
            <a:stretch>
              <a:fillRect l="0" t="0" r="0" b="0"/>
            </a:stretch>
          </a:blipFill>
        </p:spPr>
      </p:sp>
      <p:sp>
        <p:nvSpPr>
          <p:cNvPr name="Freeform 3" id="3"/>
          <p:cNvSpPr/>
          <p:nvPr/>
        </p:nvSpPr>
        <p:spPr>
          <a:xfrm flipH="true" flipV="false" rot="0">
            <a:off x="399350" y="235856"/>
            <a:ext cx="2053753" cy="2074498"/>
          </a:xfrm>
          <a:custGeom>
            <a:avLst/>
            <a:gdLst/>
            <a:ahLst/>
            <a:cxnLst/>
            <a:rect r="r" b="b" t="t" l="l"/>
            <a:pathLst>
              <a:path h="2074498" w="2053753">
                <a:moveTo>
                  <a:pt x="2053752" y="0"/>
                </a:moveTo>
                <a:lnTo>
                  <a:pt x="0" y="0"/>
                </a:lnTo>
                <a:lnTo>
                  <a:pt x="0" y="2074497"/>
                </a:lnTo>
                <a:lnTo>
                  <a:pt x="2053752" y="2074497"/>
                </a:lnTo>
                <a:lnTo>
                  <a:pt x="2053752" y="0"/>
                </a:lnTo>
                <a:close/>
              </a:path>
            </a:pathLst>
          </a:custGeom>
          <a:blipFill>
            <a:blip r:embed="rId4"/>
            <a:stretch>
              <a:fillRect l="0" t="0" r="0" b="0"/>
            </a:stretch>
          </a:blipFill>
        </p:spPr>
      </p:sp>
      <p:sp>
        <p:nvSpPr>
          <p:cNvPr name="TextBox 4" id="4"/>
          <p:cNvSpPr txBox="true"/>
          <p:nvPr/>
        </p:nvSpPr>
        <p:spPr>
          <a:xfrm rot="0">
            <a:off x="0" y="1104900"/>
            <a:ext cx="18288000" cy="655320"/>
          </a:xfrm>
          <a:prstGeom prst="rect">
            <a:avLst/>
          </a:prstGeom>
        </p:spPr>
        <p:txBody>
          <a:bodyPr anchor="t" rtlCol="false" tIns="0" lIns="0" bIns="0" rIns="0">
            <a:spAutoFit/>
          </a:bodyPr>
          <a:lstStyle/>
          <a:p>
            <a:pPr algn="ctr">
              <a:lnSpc>
                <a:spcPts val="4800"/>
              </a:lnSpc>
            </a:pPr>
            <a:r>
              <a:rPr lang="en-US" sz="4800">
                <a:solidFill>
                  <a:srgbClr val="164E79"/>
                </a:solidFill>
                <a:latin typeface="Bantayog"/>
                <a:ea typeface="Bantayog"/>
                <a:cs typeface="Bantayog"/>
                <a:sym typeface="Bantayog"/>
              </a:rPr>
              <a:t>FROM CHA</a:t>
            </a:r>
            <a:r>
              <a:rPr lang="en-US" sz="4800">
                <a:solidFill>
                  <a:srgbClr val="164E79"/>
                </a:solidFill>
                <a:latin typeface="Bantayog"/>
                <a:ea typeface="Bantayog"/>
                <a:cs typeface="Bantayog"/>
                <a:sym typeface="Bantayog"/>
              </a:rPr>
              <a:t>LLENGE TO CHANGE</a:t>
            </a:r>
          </a:p>
        </p:txBody>
      </p:sp>
      <p:sp>
        <p:nvSpPr>
          <p:cNvPr name="TextBox 5" id="5"/>
          <p:cNvSpPr txBox="true"/>
          <p:nvPr/>
        </p:nvSpPr>
        <p:spPr>
          <a:xfrm rot="0">
            <a:off x="17651669" y="9744075"/>
            <a:ext cx="594996" cy="424815"/>
          </a:xfrm>
          <a:prstGeom prst="rect">
            <a:avLst/>
          </a:prstGeom>
        </p:spPr>
        <p:txBody>
          <a:bodyPr anchor="t" rtlCol="false" tIns="0" lIns="0" bIns="0" rIns="0">
            <a:spAutoFit/>
          </a:bodyPr>
          <a:lstStyle/>
          <a:p>
            <a:pPr algn="ctr">
              <a:lnSpc>
                <a:spcPts val="3359"/>
              </a:lnSpc>
              <a:spcBef>
                <a:spcPct val="0"/>
              </a:spcBef>
            </a:pPr>
            <a:r>
              <a:rPr lang="en-US" sz="2400">
                <a:solidFill>
                  <a:srgbClr val="164E79"/>
                </a:solidFill>
                <a:latin typeface="Poppins"/>
                <a:ea typeface="Poppins"/>
                <a:cs typeface="Poppins"/>
                <a:sym typeface="Poppins"/>
              </a:rPr>
              <a:t>19</a:t>
            </a:r>
          </a:p>
        </p:txBody>
      </p:sp>
      <p:grpSp>
        <p:nvGrpSpPr>
          <p:cNvPr name="Group 6" id="6"/>
          <p:cNvGrpSpPr/>
          <p:nvPr/>
        </p:nvGrpSpPr>
        <p:grpSpPr>
          <a:xfrm rot="0">
            <a:off x="216689" y="2500853"/>
            <a:ext cx="16915425" cy="1243330"/>
            <a:chOff x="0" y="0"/>
            <a:chExt cx="22553900" cy="1657773"/>
          </a:xfrm>
        </p:grpSpPr>
        <p:sp>
          <p:nvSpPr>
            <p:cNvPr name="TextBox 7" id="7"/>
            <p:cNvSpPr txBox="true"/>
            <p:nvPr/>
          </p:nvSpPr>
          <p:spPr>
            <a:xfrm rot="0">
              <a:off x="0" y="-85725"/>
              <a:ext cx="6168615" cy="695325"/>
            </a:xfrm>
            <a:prstGeom prst="rect">
              <a:avLst/>
            </a:prstGeom>
          </p:spPr>
          <p:txBody>
            <a:bodyPr anchor="t" rtlCol="false" tIns="0" lIns="0" bIns="0" rIns="0">
              <a:spAutoFit/>
            </a:bodyPr>
            <a:lstStyle/>
            <a:p>
              <a:pPr algn="ctr">
                <a:lnSpc>
                  <a:spcPts val="4200"/>
                </a:lnSpc>
                <a:spcBef>
                  <a:spcPct val="0"/>
                </a:spcBef>
              </a:pPr>
              <a:r>
                <a:rPr lang="en-US" b="true" sz="3000">
                  <a:solidFill>
                    <a:srgbClr val="164E79"/>
                  </a:solidFill>
                  <a:latin typeface="Poppins Bold"/>
                  <a:ea typeface="Poppins Bold"/>
                  <a:cs typeface="Poppins Bold"/>
                  <a:sym typeface="Poppins Bold"/>
                </a:rPr>
                <a:t>The physical challenge</a:t>
              </a:r>
            </a:p>
          </p:txBody>
        </p:sp>
        <p:sp>
          <p:nvSpPr>
            <p:cNvPr name="TextBox 8" id="8"/>
            <p:cNvSpPr txBox="true"/>
            <p:nvPr/>
          </p:nvSpPr>
          <p:spPr>
            <a:xfrm rot="0">
              <a:off x="6516544" y="-85725"/>
              <a:ext cx="5214144" cy="695325"/>
            </a:xfrm>
            <a:prstGeom prst="rect">
              <a:avLst/>
            </a:prstGeom>
          </p:spPr>
          <p:txBody>
            <a:bodyPr anchor="t" rtlCol="false" tIns="0" lIns="0" bIns="0" rIns="0">
              <a:spAutoFit/>
            </a:bodyPr>
            <a:lstStyle/>
            <a:p>
              <a:pPr algn="ctr">
                <a:lnSpc>
                  <a:spcPts val="4200"/>
                </a:lnSpc>
                <a:spcBef>
                  <a:spcPct val="0"/>
                </a:spcBef>
              </a:pPr>
              <a:r>
                <a:rPr lang="en-US" sz="3000">
                  <a:solidFill>
                    <a:srgbClr val="164E79"/>
                  </a:solidFill>
                  <a:latin typeface="Poppins"/>
                  <a:ea typeface="Poppins"/>
                  <a:cs typeface="Poppins"/>
                  <a:sym typeface="Poppins"/>
                </a:rPr>
                <a:t>What are we facing?</a:t>
              </a:r>
            </a:p>
          </p:txBody>
        </p:sp>
        <p:sp>
          <p:nvSpPr>
            <p:cNvPr name="TextBox 9" id="9"/>
            <p:cNvSpPr txBox="true"/>
            <p:nvPr/>
          </p:nvSpPr>
          <p:spPr>
            <a:xfrm rot="0">
              <a:off x="0" y="1006475"/>
              <a:ext cx="22553900" cy="651298"/>
            </a:xfrm>
            <a:prstGeom prst="rect">
              <a:avLst/>
            </a:prstGeom>
          </p:spPr>
          <p:txBody>
            <a:bodyPr anchor="t" rtlCol="false" tIns="0" lIns="0" bIns="0" rIns="0">
              <a:spAutoFit/>
            </a:bodyPr>
            <a:lstStyle/>
            <a:p>
              <a:pPr algn="ctr">
                <a:lnSpc>
                  <a:spcPts val="3919"/>
                </a:lnSpc>
                <a:spcBef>
                  <a:spcPct val="0"/>
                </a:spcBef>
              </a:pPr>
              <a:r>
                <a:rPr lang="en-US" sz="2799">
                  <a:solidFill>
                    <a:srgbClr val="164E79"/>
                  </a:solidFill>
                  <a:latin typeface="Poppins"/>
                  <a:ea typeface="Poppins"/>
                  <a:cs typeface="Poppins"/>
                  <a:sym typeface="Poppins"/>
                </a:rPr>
                <a:t>Climate impacts are becoming more frequent, disruptive and increasingly part of everyday life</a:t>
              </a:r>
            </a:p>
          </p:txBody>
        </p:sp>
      </p:grpSp>
      <p:grpSp>
        <p:nvGrpSpPr>
          <p:cNvPr name="Group 10" id="10"/>
          <p:cNvGrpSpPr/>
          <p:nvPr/>
        </p:nvGrpSpPr>
        <p:grpSpPr>
          <a:xfrm rot="0">
            <a:off x="294724" y="4527686"/>
            <a:ext cx="17900920" cy="1738630"/>
            <a:chOff x="0" y="0"/>
            <a:chExt cx="23867893" cy="2318173"/>
          </a:xfrm>
        </p:grpSpPr>
        <p:sp>
          <p:nvSpPr>
            <p:cNvPr name="TextBox 11" id="11"/>
            <p:cNvSpPr txBox="true"/>
            <p:nvPr/>
          </p:nvSpPr>
          <p:spPr>
            <a:xfrm rot="0">
              <a:off x="0" y="-85725"/>
              <a:ext cx="11383660" cy="695325"/>
            </a:xfrm>
            <a:prstGeom prst="rect">
              <a:avLst/>
            </a:prstGeom>
          </p:spPr>
          <p:txBody>
            <a:bodyPr anchor="t" rtlCol="false" tIns="0" lIns="0" bIns="0" rIns="0">
              <a:spAutoFit/>
            </a:bodyPr>
            <a:lstStyle/>
            <a:p>
              <a:pPr algn="ctr">
                <a:lnSpc>
                  <a:spcPts val="4200"/>
                </a:lnSpc>
                <a:spcBef>
                  <a:spcPct val="0"/>
                </a:spcBef>
              </a:pPr>
              <a:r>
                <a:rPr lang="en-US" b="true" sz="3000">
                  <a:solidFill>
                    <a:srgbClr val="164E79"/>
                  </a:solidFill>
                  <a:latin typeface="Poppins Bold"/>
                  <a:ea typeface="Poppins Bold"/>
                  <a:cs typeface="Poppins Bold"/>
                  <a:sym typeface="Poppins Bold"/>
                </a:rPr>
                <a:t>The awareness and engagement challenge</a:t>
              </a:r>
            </a:p>
          </p:txBody>
        </p:sp>
        <p:sp>
          <p:nvSpPr>
            <p:cNvPr name="TextBox 12" id="12"/>
            <p:cNvSpPr txBox="true"/>
            <p:nvPr/>
          </p:nvSpPr>
          <p:spPr>
            <a:xfrm rot="0">
              <a:off x="11276950" y="-85725"/>
              <a:ext cx="12590943" cy="695325"/>
            </a:xfrm>
            <a:prstGeom prst="rect">
              <a:avLst/>
            </a:prstGeom>
          </p:spPr>
          <p:txBody>
            <a:bodyPr anchor="t" rtlCol="false" tIns="0" lIns="0" bIns="0" rIns="0">
              <a:spAutoFit/>
            </a:bodyPr>
            <a:lstStyle/>
            <a:p>
              <a:pPr algn="ctr">
                <a:lnSpc>
                  <a:spcPts val="4200"/>
                </a:lnSpc>
                <a:spcBef>
                  <a:spcPct val="0"/>
                </a:spcBef>
              </a:pPr>
              <a:r>
                <a:rPr lang="en-US" sz="3000">
                  <a:solidFill>
                    <a:srgbClr val="164E79"/>
                  </a:solidFill>
                  <a:latin typeface="Poppins"/>
                  <a:ea typeface="Poppins"/>
                  <a:cs typeface="Poppins"/>
                  <a:sym typeface="Poppins"/>
                </a:rPr>
                <a:t>Do people recognise </a:t>
              </a:r>
              <a:r>
                <a:rPr lang="en-US" sz="3000">
                  <a:solidFill>
                    <a:srgbClr val="164E79"/>
                  </a:solidFill>
                  <a:latin typeface="Poppins"/>
                  <a:ea typeface="Poppins"/>
                  <a:cs typeface="Poppins"/>
                  <a:sym typeface="Poppins"/>
                </a:rPr>
                <a:t>and stay engaged with it?</a:t>
              </a:r>
            </a:p>
          </p:txBody>
        </p:sp>
        <p:sp>
          <p:nvSpPr>
            <p:cNvPr name="TextBox 13" id="13"/>
            <p:cNvSpPr txBox="true"/>
            <p:nvPr/>
          </p:nvSpPr>
          <p:spPr>
            <a:xfrm rot="0">
              <a:off x="0" y="1006475"/>
              <a:ext cx="22553900" cy="1311698"/>
            </a:xfrm>
            <a:prstGeom prst="rect">
              <a:avLst/>
            </a:prstGeom>
          </p:spPr>
          <p:txBody>
            <a:bodyPr anchor="t" rtlCol="false" tIns="0" lIns="0" bIns="0" rIns="0">
              <a:spAutoFit/>
            </a:bodyPr>
            <a:lstStyle/>
            <a:p>
              <a:pPr algn="l">
                <a:lnSpc>
                  <a:spcPts val="3919"/>
                </a:lnSpc>
                <a:spcBef>
                  <a:spcPct val="0"/>
                </a:spcBef>
              </a:pPr>
              <a:r>
                <a:rPr lang="en-US" sz="2799">
                  <a:solidFill>
                    <a:srgbClr val="164E79"/>
                  </a:solidFill>
                  <a:latin typeface="Poppins"/>
                  <a:ea typeface="Poppins"/>
                  <a:cs typeface="Poppins"/>
                  <a:sym typeface="Poppins"/>
                </a:rPr>
                <a:t>I</a:t>
              </a:r>
              <a:r>
                <a:rPr lang="en-US" sz="2799">
                  <a:solidFill>
                    <a:srgbClr val="164E79"/>
                  </a:solidFill>
                  <a:latin typeface="Poppins"/>
                  <a:ea typeface="Poppins"/>
                  <a:cs typeface="Poppins"/>
                  <a:sym typeface="Poppins"/>
                </a:rPr>
                <a:t>mpacts may be distant, directly experienced or difficult to see, and how they are communicated shapes whether people remain engaged</a:t>
              </a:r>
            </a:p>
          </p:txBody>
        </p:sp>
      </p:grpSp>
      <p:grpSp>
        <p:nvGrpSpPr>
          <p:cNvPr name="Group 14" id="14"/>
          <p:cNvGrpSpPr/>
          <p:nvPr/>
        </p:nvGrpSpPr>
        <p:grpSpPr>
          <a:xfrm rot="0">
            <a:off x="294724" y="7047366"/>
            <a:ext cx="18021851" cy="1738630"/>
            <a:chOff x="0" y="0"/>
            <a:chExt cx="24029134" cy="2318173"/>
          </a:xfrm>
        </p:grpSpPr>
        <p:sp>
          <p:nvSpPr>
            <p:cNvPr name="TextBox 15" id="15"/>
            <p:cNvSpPr txBox="true"/>
            <p:nvPr/>
          </p:nvSpPr>
          <p:spPr>
            <a:xfrm rot="0">
              <a:off x="0" y="-85725"/>
              <a:ext cx="11276950" cy="695325"/>
            </a:xfrm>
            <a:prstGeom prst="rect">
              <a:avLst/>
            </a:prstGeom>
          </p:spPr>
          <p:txBody>
            <a:bodyPr anchor="t" rtlCol="false" tIns="0" lIns="0" bIns="0" rIns="0">
              <a:spAutoFit/>
            </a:bodyPr>
            <a:lstStyle/>
            <a:p>
              <a:pPr algn="ctr">
                <a:lnSpc>
                  <a:spcPts val="4200"/>
                </a:lnSpc>
                <a:spcBef>
                  <a:spcPct val="0"/>
                </a:spcBef>
              </a:pPr>
              <a:r>
                <a:rPr lang="en-US" b="true" sz="3000">
                  <a:solidFill>
                    <a:srgbClr val="164E79"/>
                  </a:solidFill>
                  <a:latin typeface="Poppins Bold"/>
                  <a:ea typeface="Poppins Bold"/>
                  <a:cs typeface="Poppins Bold"/>
                  <a:sym typeface="Poppins Bold"/>
                </a:rPr>
                <a:t>The action and implementation challenge</a:t>
              </a:r>
            </a:p>
          </p:txBody>
        </p:sp>
        <p:sp>
          <p:nvSpPr>
            <p:cNvPr name="TextBox 16" id="16"/>
            <p:cNvSpPr txBox="true"/>
            <p:nvPr/>
          </p:nvSpPr>
          <p:spPr>
            <a:xfrm rot="0">
              <a:off x="11276950" y="-85725"/>
              <a:ext cx="12752185" cy="695325"/>
            </a:xfrm>
            <a:prstGeom prst="rect">
              <a:avLst/>
            </a:prstGeom>
          </p:spPr>
          <p:txBody>
            <a:bodyPr anchor="t" rtlCol="false" tIns="0" lIns="0" bIns="0" rIns="0">
              <a:spAutoFit/>
            </a:bodyPr>
            <a:lstStyle/>
            <a:p>
              <a:pPr algn="ctr">
                <a:lnSpc>
                  <a:spcPts val="4200"/>
                </a:lnSpc>
                <a:spcBef>
                  <a:spcPct val="0"/>
                </a:spcBef>
              </a:pPr>
              <a:r>
                <a:rPr lang="en-US" sz="3000">
                  <a:solidFill>
                    <a:srgbClr val="164E79"/>
                  </a:solidFill>
                  <a:latin typeface="Poppins"/>
                  <a:ea typeface="Poppins"/>
                  <a:cs typeface="Poppins"/>
                  <a:sym typeface="Poppins"/>
                </a:rPr>
                <a:t>How does</a:t>
              </a:r>
              <a:r>
                <a:rPr lang="en-US" sz="3000">
                  <a:solidFill>
                    <a:srgbClr val="164E79"/>
                  </a:solidFill>
                  <a:latin typeface="Poppins"/>
                  <a:ea typeface="Poppins"/>
                  <a:cs typeface="Poppins"/>
                  <a:sym typeface="Poppins"/>
                </a:rPr>
                <a:t> concern become meaningful change?</a:t>
              </a:r>
            </a:p>
          </p:txBody>
        </p:sp>
        <p:sp>
          <p:nvSpPr>
            <p:cNvPr name="TextBox 17" id="17"/>
            <p:cNvSpPr txBox="true"/>
            <p:nvPr/>
          </p:nvSpPr>
          <p:spPr>
            <a:xfrm rot="0">
              <a:off x="0" y="1006475"/>
              <a:ext cx="22553900" cy="1311698"/>
            </a:xfrm>
            <a:prstGeom prst="rect">
              <a:avLst/>
            </a:prstGeom>
          </p:spPr>
          <p:txBody>
            <a:bodyPr anchor="t" rtlCol="false" tIns="0" lIns="0" bIns="0" rIns="0">
              <a:spAutoFit/>
            </a:bodyPr>
            <a:lstStyle/>
            <a:p>
              <a:pPr algn="l">
                <a:lnSpc>
                  <a:spcPts val="3919"/>
                </a:lnSpc>
                <a:spcBef>
                  <a:spcPct val="0"/>
                </a:spcBef>
              </a:pPr>
              <a:r>
                <a:rPr lang="en-US" sz="2799">
                  <a:solidFill>
                    <a:srgbClr val="164E79"/>
                  </a:solidFill>
                  <a:latin typeface="Poppins"/>
                  <a:ea typeface="Poppins"/>
                  <a:cs typeface="Poppins"/>
                  <a:sym typeface="Poppins"/>
                </a:rPr>
                <a:t>Individua</a:t>
              </a:r>
              <a:r>
                <a:rPr lang="en-US" sz="2799">
                  <a:solidFill>
                    <a:srgbClr val="164E79"/>
                  </a:solidFill>
                  <a:latin typeface="Poppins"/>
                  <a:ea typeface="Poppins"/>
                  <a:cs typeface="Poppins"/>
                  <a:sym typeface="Poppins"/>
                </a:rPr>
                <a:t>l action matters, but lasting impact also depends on social influence, infrastructure, affordability, funding and institutional capacity</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DAHWhq2Fn-I</dc:identifier>
  <dcterms:modified xsi:type="dcterms:W3CDTF">2011-08-01T06:04:30Z</dcterms:modified>
  <cp:revision>1</cp:revision>
  <dc:title>Climate Change</dc:title>
</cp:coreProperties>
</file>