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56" r:id="rId5"/>
    <p:sldId id="271" r:id="rId6"/>
    <p:sldId id="423" r:id="rId7"/>
    <p:sldId id="424" r:id="rId8"/>
    <p:sldId id="302" r:id="rId9"/>
    <p:sldId id="395" r:id="rId10"/>
    <p:sldId id="381" r:id="rId11"/>
    <p:sldId id="382" r:id="rId12"/>
    <p:sldId id="338" r:id="rId13"/>
    <p:sldId id="389" r:id="rId14"/>
    <p:sldId id="394" r:id="rId15"/>
    <p:sldId id="393" r:id="rId16"/>
    <p:sldId id="392" r:id="rId17"/>
    <p:sldId id="388" r:id="rId18"/>
    <p:sldId id="411" r:id="rId19"/>
    <p:sldId id="383" r:id="rId20"/>
    <p:sldId id="385" r:id="rId21"/>
    <p:sldId id="397" r:id="rId22"/>
    <p:sldId id="398" r:id="rId23"/>
    <p:sldId id="414" r:id="rId24"/>
    <p:sldId id="425" r:id="rId25"/>
    <p:sldId id="415" r:id="rId26"/>
    <p:sldId id="358" r:id="rId27"/>
    <p:sldId id="350" r:id="rId28"/>
    <p:sldId id="349" r:id="rId29"/>
    <p:sldId id="348" r:id="rId30"/>
    <p:sldId id="347" r:id="rId31"/>
    <p:sldId id="345" r:id="rId32"/>
    <p:sldId id="408" r:id="rId33"/>
    <p:sldId id="339" r:id="rId34"/>
    <p:sldId id="419" r:id="rId35"/>
    <p:sldId id="417" r:id="rId36"/>
    <p:sldId id="418" r:id="rId37"/>
    <p:sldId id="42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CFF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981DE8-E800-4ECF-B1CC-A229BEB904CC}" v="1" dt="2026-09-08T10:19:22.1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52" autoAdjust="0"/>
  </p:normalViewPr>
  <p:slideViewPr>
    <p:cSldViewPr snapToGrid="0">
      <p:cViewPr varScale="1">
        <p:scale>
          <a:sx n="97" d="100"/>
          <a:sy n="97" d="100"/>
        </p:scale>
        <p:origin x="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stram Cary" userId="c21cb4d9-b9df-47a6-b323-026b21ae3c96" providerId="ADAL" clId="{2FDBADCE-8A67-47FC-A22B-52030B3144F9}"/>
    <pc:docChg chg="undo redo custSel addSld delSld modSld sldOrd">
      <pc:chgData name="Tristram Cary" userId="c21cb4d9-b9df-47a6-b323-026b21ae3c96" providerId="ADAL" clId="{2FDBADCE-8A67-47FC-A22B-52030B3144F9}" dt="2026-09-08T10:19:22.160" v="15197"/>
      <pc:docMkLst>
        <pc:docMk/>
      </pc:docMkLst>
      <pc:sldChg chg="addSp delSp modSp mod">
        <pc:chgData name="Tristram Cary" userId="c21cb4d9-b9df-47a6-b323-026b21ae3c96" providerId="ADAL" clId="{2FDBADCE-8A67-47FC-A22B-52030B3144F9}" dt="2026-09-06T17:54:01.744" v="14453" actId="20577"/>
        <pc:sldMkLst>
          <pc:docMk/>
          <pc:sldMk cId="1605827585" sldId="256"/>
        </pc:sldMkLst>
        <pc:spChg chg="mod">
          <ac:chgData name="Tristram Cary" userId="c21cb4d9-b9df-47a6-b323-026b21ae3c96" providerId="ADAL" clId="{2FDBADCE-8A67-47FC-A22B-52030B3144F9}" dt="2026-09-06T17:54:01.744" v="14453" actId="20577"/>
          <ac:spMkLst>
            <pc:docMk/>
            <pc:sldMk cId="1605827585" sldId="256"/>
            <ac:spMk id="2" creationId="{AEA5DC30-C02F-A517-C531-242DBF9E25A0}"/>
          </ac:spMkLst>
        </pc:spChg>
      </pc:sldChg>
      <pc:sldChg chg="modSp mod">
        <pc:chgData name="Tristram Cary" userId="c21cb4d9-b9df-47a6-b323-026b21ae3c96" providerId="ADAL" clId="{2FDBADCE-8A67-47FC-A22B-52030B3144F9}" dt="2026-09-07T16:41:47.357" v="14599" actId="20577"/>
        <pc:sldMkLst>
          <pc:docMk/>
          <pc:sldMk cId="966696033" sldId="338"/>
        </pc:sldMkLst>
        <pc:spChg chg="mod">
          <ac:chgData name="Tristram Cary" userId="c21cb4d9-b9df-47a6-b323-026b21ae3c96" providerId="ADAL" clId="{2FDBADCE-8A67-47FC-A22B-52030B3144F9}" dt="2026-09-07T16:41:47.357" v="14599" actId="20577"/>
          <ac:spMkLst>
            <pc:docMk/>
            <pc:sldMk cId="966696033" sldId="338"/>
            <ac:spMk id="3" creationId="{DCF79A15-E06C-541B-6039-46E6C885D985}"/>
          </ac:spMkLst>
        </pc:spChg>
      </pc:sldChg>
      <pc:sldChg chg="ord">
        <pc:chgData name="Tristram Cary" userId="c21cb4d9-b9df-47a6-b323-026b21ae3c96" providerId="ADAL" clId="{2FDBADCE-8A67-47FC-A22B-52030B3144F9}" dt="2026-09-07T16:59:05.855" v="15175"/>
        <pc:sldMkLst>
          <pc:docMk/>
          <pc:sldMk cId="2178985419" sldId="339"/>
        </pc:sldMkLst>
      </pc:sldChg>
      <pc:sldChg chg="add">
        <pc:chgData name="Tristram Cary" userId="c21cb4d9-b9df-47a6-b323-026b21ae3c96" providerId="ADAL" clId="{2FDBADCE-8A67-47FC-A22B-52030B3144F9}" dt="2026-09-08T10:19:22.160" v="15197"/>
        <pc:sldMkLst>
          <pc:docMk/>
          <pc:sldMk cId="666090599" sldId="345"/>
        </pc:sldMkLst>
      </pc:sldChg>
      <pc:sldChg chg="add">
        <pc:chgData name="Tristram Cary" userId="c21cb4d9-b9df-47a6-b323-026b21ae3c96" providerId="ADAL" clId="{2FDBADCE-8A67-47FC-A22B-52030B3144F9}" dt="2026-09-08T10:19:22.160" v="15197"/>
        <pc:sldMkLst>
          <pc:docMk/>
          <pc:sldMk cId="836222270" sldId="347"/>
        </pc:sldMkLst>
      </pc:sldChg>
      <pc:sldChg chg="add">
        <pc:chgData name="Tristram Cary" userId="c21cb4d9-b9df-47a6-b323-026b21ae3c96" providerId="ADAL" clId="{2FDBADCE-8A67-47FC-A22B-52030B3144F9}" dt="2026-09-08T10:19:22.160" v="15197"/>
        <pc:sldMkLst>
          <pc:docMk/>
          <pc:sldMk cId="306313829" sldId="348"/>
        </pc:sldMkLst>
      </pc:sldChg>
      <pc:sldChg chg="add">
        <pc:chgData name="Tristram Cary" userId="c21cb4d9-b9df-47a6-b323-026b21ae3c96" providerId="ADAL" clId="{2FDBADCE-8A67-47FC-A22B-52030B3144F9}" dt="2026-09-08T10:19:22.160" v="15197"/>
        <pc:sldMkLst>
          <pc:docMk/>
          <pc:sldMk cId="1737897173" sldId="349"/>
        </pc:sldMkLst>
      </pc:sldChg>
      <pc:sldChg chg="add">
        <pc:chgData name="Tristram Cary" userId="c21cb4d9-b9df-47a6-b323-026b21ae3c96" providerId="ADAL" clId="{2FDBADCE-8A67-47FC-A22B-52030B3144F9}" dt="2026-09-08T10:19:22.160" v="15197"/>
        <pc:sldMkLst>
          <pc:docMk/>
          <pc:sldMk cId="3114926897" sldId="350"/>
        </pc:sldMkLst>
      </pc:sldChg>
      <pc:sldChg chg="add">
        <pc:chgData name="Tristram Cary" userId="c21cb4d9-b9df-47a6-b323-026b21ae3c96" providerId="ADAL" clId="{2FDBADCE-8A67-47FC-A22B-52030B3144F9}" dt="2026-09-08T10:19:22.160" v="15197"/>
        <pc:sldMkLst>
          <pc:docMk/>
          <pc:sldMk cId="339609506" sldId="358"/>
        </pc:sldMkLst>
      </pc:sldChg>
      <pc:sldChg chg="del">
        <pc:chgData name="Tristram Cary" userId="c21cb4d9-b9df-47a6-b323-026b21ae3c96" providerId="ADAL" clId="{2FDBADCE-8A67-47FC-A22B-52030B3144F9}" dt="2026-09-07T17:01:59.781" v="15194" actId="2696"/>
        <pc:sldMkLst>
          <pc:docMk/>
          <pc:sldMk cId="3453375877" sldId="363"/>
        </pc:sldMkLst>
      </pc:sldChg>
      <pc:sldChg chg="ord">
        <pc:chgData name="Tristram Cary" userId="c21cb4d9-b9df-47a6-b323-026b21ae3c96" providerId="ADAL" clId="{2FDBADCE-8A67-47FC-A22B-52030B3144F9}" dt="2026-09-07T17:02:18.552" v="15196"/>
        <pc:sldMkLst>
          <pc:docMk/>
          <pc:sldMk cId="1681533450" sldId="381"/>
        </pc:sldMkLst>
      </pc:sldChg>
      <pc:sldChg chg="modSp mod">
        <pc:chgData name="Tristram Cary" userId="c21cb4d9-b9df-47a6-b323-026b21ae3c96" providerId="ADAL" clId="{2FDBADCE-8A67-47FC-A22B-52030B3144F9}" dt="2026-09-07T16:38:57.920" v="14517" actId="20577"/>
        <pc:sldMkLst>
          <pc:docMk/>
          <pc:sldMk cId="3335146162" sldId="395"/>
        </pc:sldMkLst>
        <pc:spChg chg="mod">
          <ac:chgData name="Tristram Cary" userId="c21cb4d9-b9df-47a6-b323-026b21ae3c96" providerId="ADAL" clId="{2FDBADCE-8A67-47FC-A22B-52030B3144F9}" dt="2026-09-07T16:38:45.936" v="14514" actId="20577"/>
          <ac:spMkLst>
            <pc:docMk/>
            <pc:sldMk cId="3335146162" sldId="395"/>
            <ac:spMk id="12" creationId="{FD892137-E472-2B7A-32CC-CB658B4A99D6}"/>
          </ac:spMkLst>
        </pc:spChg>
        <pc:spChg chg="mod">
          <ac:chgData name="Tristram Cary" userId="c21cb4d9-b9df-47a6-b323-026b21ae3c96" providerId="ADAL" clId="{2FDBADCE-8A67-47FC-A22B-52030B3144F9}" dt="2026-09-07T16:38:57.920" v="14517" actId="20577"/>
          <ac:spMkLst>
            <pc:docMk/>
            <pc:sldMk cId="3335146162" sldId="395"/>
            <ac:spMk id="13" creationId="{4D67A6D9-D932-6B90-28F4-115AF33F73D9}"/>
          </ac:spMkLst>
        </pc:spChg>
      </pc:sldChg>
      <pc:sldChg chg="modSp mod">
        <pc:chgData name="Tristram Cary" userId="c21cb4d9-b9df-47a6-b323-026b21ae3c96" providerId="ADAL" clId="{2FDBADCE-8A67-47FC-A22B-52030B3144F9}" dt="2026-09-07T16:52:10.367" v="14695" actId="1076"/>
        <pc:sldMkLst>
          <pc:docMk/>
          <pc:sldMk cId="1525732107" sldId="398"/>
        </pc:sldMkLst>
        <pc:graphicFrameChg chg="mod">
          <ac:chgData name="Tristram Cary" userId="c21cb4d9-b9df-47a6-b323-026b21ae3c96" providerId="ADAL" clId="{2FDBADCE-8A67-47FC-A22B-52030B3144F9}" dt="2026-09-07T16:52:10.367" v="14695" actId="1076"/>
          <ac:graphicFrameMkLst>
            <pc:docMk/>
            <pc:sldMk cId="1525732107" sldId="398"/>
            <ac:graphicFrameMk id="9" creationId="{96F0AE0E-07D3-FBF3-DF0A-B2B19969E50F}"/>
          </ac:graphicFrameMkLst>
        </pc:graphicFrameChg>
      </pc:sldChg>
      <pc:sldChg chg="del">
        <pc:chgData name="Tristram Cary" userId="c21cb4d9-b9df-47a6-b323-026b21ae3c96" providerId="ADAL" clId="{2FDBADCE-8A67-47FC-A22B-52030B3144F9}" dt="2026-09-07T17:01:55.071" v="15193" actId="2696"/>
        <pc:sldMkLst>
          <pc:docMk/>
          <pc:sldMk cId="3960900525" sldId="412"/>
        </pc:sldMkLst>
      </pc:sldChg>
      <pc:sldChg chg="modSp mod">
        <pc:chgData name="Tristram Cary" userId="c21cb4d9-b9df-47a6-b323-026b21ae3c96" providerId="ADAL" clId="{2FDBADCE-8A67-47FC-A22B-52030B3144F9}" dt="2026-09-07T16:57:41.395" v="15167" actId="20577"/>
        <pc:sldMkLst>
          <pc:docMk/>
          <pc:sldMk cId="3208992976" sldId="414"/>
        </pc:sldMkLst>
        <pc:spChg chg="mod">
          <ac:chgData name="Tristram Cary" userId="c21cb4d9-b9df-47a6-b323-026b21ae3c96" providerId="ADAL" clId="{2FDBADCE-8A67-47FC-A22B-52030B3144F9}" dt="2026-09-07T16:57:41.395" v="15167" actId="20577"/>
          <ac:spMkLst>
            <pc:docMk/>
            <pc:sldMk cId="3208992976" sldId="414"/>
            <ac:spMk id="8" creationId="{3616D645-4FDC-BA79-B445-68A91A1FD19C}"/>
          </ac:spMkLst>
        </pc:spChg>
      </pc:sldChg>
      <pc:sldChg chg="modSp mod">
        <pc:chgData name="Tristram Cary" userId="c21cb4d9-b9df-47a6-b323-026b21ae3c96" providerId="ADAL" clId="{2FDBADCE-8A67-47FC-A22B-52030B3144F9}" dt="2026-09-07T17:00:49.871" v="15192" actId="20577"/>
        <pc:sldMkLst>
          <pc:docMk/>
          <pc:sldMk cId="4090952442" sldId="415"/>
        </pc:sldMkLst>
        <pc:spChg chg="mod">
          <ac:chgData name="Tristram Cary" userId="c21cb4d9-b9df-47a6-b323-026b21ae3c96" providerId="ADAL" clId="{2FDBADCE-8A67-47FC-A22B-52030B3144F9}" dt="2026-09-07T17:00:49.871" v="15192" actId="20577"/>
          <ac:spMkLst>
            <pc:docMk/>
            <pc:sldMk cId="4090952442" sldId="415"/>
            <ac:spMk id="8" creationId="{92CAE610-0A62-5BEC-3DC7-F24FC2C8D7C4}"/>
          </ac:spMkLst>
        </pc:spChg>
      </pc:sldChg>
      <pc:sldChg chg="modSp mod">
        <pc:chgData name="Tristram Cary" userId="c21cb4d9-b9df-47a6-b323-026b21ae3c96" providerId="ADAL" clId="{2FDBADCE-8A67-47FC-A22B-52030B3144F9}" dt="2026-09-07T16:36:02.544" v="14478" actId="20577"/>
        <pc:sldMkLst>
          <pc:docMk/>
          <pc:sldMk cId="2171567883" sldId="424"/>
        </pc:sldMkLst>
        <pc:spChg chg="mod">
          <ac:chgData name="Tristram Cary" userId="c21cb4d9-b9df-47a6-b323-026b21ae3c96" providerId="ADAL" clId="{2FDBADCE-8A67-47FC-A22B-52030B3144F9}" dt="2026-09-07T16:36:02.544" v="14478" actId="20577"/>
          <ac:spMkLst>
            <pc:docMk/>
            <pc:sldMk cId="2171567883" sldId="424"/>
            <ac:spMk id="3" creationId="{63DC7006-DAAA-BD2E-781A-EACED00A9360}"/>
          </ac:spMkLst>
        </pc:spChg>
      </pc:sldChg>
      <pc:sldChg chg="add">
        <pc:chgData name="Tristram Cary" userId="c21cb4d9-b9df-47a6-b323-026b21ae3c96" providerId="ADAL" clId="{2FDBADCE-8A67-47FC-A22B-52030B3144F9}" dt="2026-09-07T16:51:33.613" v="14693" actId="2890"/>
        <pc:sldMkLst>
          <pc:docMk/>
          <pc:sldMk cId="2005691028" sldId="42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3T17:03:37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4813 5043 24494,'-67'160'0,"-3"-2"0,-3-1 0,-3-2 0,-3-3 0,-3-2 0,-2-3 0,-2-3 0,-3-4 0,-2-2 0,-3-5 0,-1-3 0,-1-4 0,-3-4 0,-1-5 0,-1-5 0,-1-4 0,-1-5 0,-1-5 0,-1-6 0,0-5 0,-1-5 0,1-7 0,-1-5 0,0-5 0,1-7 0,0-6 0,1-6 0,1-6 0,0-7 0,2-6 0,1-6 0,1-7 0,2-6 0,2-6 0,2-7 0,1-7 0,3-6 0,2-6 0,3-7 0,2-6 0,3-6 0,2-6 0,4-7 0,2-5 0,4-7 0,3-5 0,3-6 0,4-5 0,3-6 0,4-6 0,4-4 0,3-6 0,4-4 0,4-5 0,5-5 0,3-4 0,4-4 0,4-4 0,4-4 0,4-3 0,5-4 0,3-2 0,5-4 0,4-2 0,4-3 0,5-1 0,3-3 0,4-1 0,5-2 0,3-1 0,4-1 0,5-1 0,3 0 0,4 0 0,3 0 0,5 0 0,2 1 0,5 0 0,2 2 0,4 1 0,3 2 0,3 1 0,3 2 0,3 3 0,3 2 0,2 3 0,2 3 0,3 4 0,2 2 0,3 5 0,1 3 0,1 4 0,3 4 0,1 5 0,1 5 0,1 4 0,1 5 0,1 5 0,1 6 0,0 5 0,1 5 0,-1 7 0,1 5 0,0 5 0,-1 7 0,0 6 0,-1 6 0,-1 6 0,0 7 0,-2 6 0,-1 6 0,-1 7 0,-2 6 0,-2 6 0,-2 7 0,-1 7 0,-3 6 0,-2 6 0,-3 7 0,-2 6 0,-3 6 0,-2 6 0,-4 7 0,-2 5 0,-4 7 0,-3 5 0,-3 6 0,-4 5 0,-3 6 0,-4 6 0,-4 4 0,-3 6 0,-4 4 0,-4 5 0,-5 5 0,-3 4 0,-4 4 0,-4 4 0,-4 4 0,-4 3 0,-5 4 0,-3 2 0,-5 4 0,-4 2 0,-4 3 0,-5 1 0,-3 3 0,-4 1 0,-5 2 0,-3 1 0,-4 1 0,-5 1 0,-3 0 0,-4 0 0,-3 0 0,-5 0 0,-2-1 0,-5 0 0,-2-2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3T17:04:40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4219 2572 24534,'51'129'0,"-3"0"0,-3 2 0,-2 0 0,-5 0 0,-2 1 0,-4-1 0,-3 1 0,-3-1 0,-4-1 0,-4 0 0,-3-2 0,-3 0 0,-4-2 0,-4-2 0,-3-1 0,-4-3 0,-3-1 0,-4-3 0,-4-3 0,-3-2 0,-3-3 0,-4-3 0,-4-3 0,-3-4 0,-3-3 0,-3-4 0,-4-3 0,-3-5 0,-3-3 0,-3-5 0,-3-4 0,-3-5 0,-3-4 0,-2-4 0,-3-6 0,-3-4 0,-1-4 0,-4-6 0,-1-5 0,-2-5 0,-3-5 0,-1-5 0,-2-5 0,-1-5 0,-2-6 0,-2-4 0,0-6 0,-2-5 0,0-5 0,-2-5 0,0-6 0,0-4 0,-1-5 0,0-5 0,-1-5 0,1-5 0,0-5 0,1-4 0,-1-4 0,2-5 0,0-5 0,1-3 0,1-5 0,1-3 0,1-5 0,2-3 0,1-3 0,2-4 0,2-3 0,2-3 0,2-3 0,2-2 0,2-3 0,2-3 0,3-2 0,3-1 0,2-3 0,3-1 0,3-1 0,2-2 0,4 0 0,3-2 0,2 0 0,5 0 0,2-1 0,4 1 0,3-1 0,3 1 0,4 1 0,4 0 0,3 2 0,3 0 0,4 2 0,4 2 0,3 1 0,4 3 0,3 1 0,4 3 0,4 3 0,3 2 0,3 3 0,4 3 0,4 3 0,3 4 0,3 3 0,3 4 0,4 3 0,3 5 0,3 3 0,3 5 0,3 4 0,3 5 0,3 4 0,2 4 0,3 6 0,3 4 0,1 4 0,4 6 0,1 5 0,2 5 0,3 5 0,1 5 0,2 5 0,1 5 0,2 6 0,2 4 0,0 6 0,2 5 0,0 5 0,2 5 0,0 6 0,0 4 0,1 5 0,0 5 0,1 5 0,-1 5 0,0 5 0,-1 4 0,1 4 0,-2 5 0,0 5 0,-1 3 0,-1 5 0,-1 3 0,-1 5 0,-2 3 0,-1 3 0,-2 4 0,-2 3 0,-2 3 0,-2 3 0,-2 2 0,-2 3 0,-2 3 0,-3 2 0,-3 1 0,-2 3 0,-3 1 0,-2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3T17:05:27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4064 5432 24531,'-100'184'0,"0"-1"0,-3-1 0,-1-2 0,-1-3 0,-2-1 0,0-4 0,-2-2 0,0-4 0,0-3 0,-1-4 0,0-4 0,0-4 0,1-5 0,-1-4 0,1-5 0,1-5 0,1-6 0,1-5 0,0-6 0,3-5 0,0-7 0,3-6 0,1-6 0,2-7 0,3-6 0,1-7 0,3-7 0,3-7 0,2-7 0,3-7 0,3-7 0,3-8 0,3-6 0,4-8 0,3-8 0,3-6 0,4-8 0,4-8 0,3-6 0,5-8 0,3-7 0,4-8 0,5-6 0,3-8 0,5-6 0,3-7 0,5-7 0,5-6 0,3-7 0,5-7 0,4-5 0,5-7 0,4-5 0,4-6 0,4-5 0,5-6 0,4-5 0,4-4 0,4-6 0,5-3 0,3-5 0,4-4 0,5-3 0,3-4 0,4-3 0,3-3 0,5-3 0,2-2 0,4-2 0,4-2 0,2-2 0,4-1 0,2 0 0,3-2 0,3 0 0,3 0 0,1 0 0,3 1 0,3 1 0,1 0 0,1 2 0,3 1 0,1 2 0,1 3 0,2 1 0,0 4 0,2 2 0,0 4 0,0 3 0,1 4 0,0 4 0,0 4 0,-1 5 0,1 4 0,-1 5 0,-1 5 0,-1 6 0,-1 5 0,0 6 0,-3 5 0,0 7 0,-3 6 0,-1 6 0,-2 7 0,-3 6 0,-1 7 0,-3 7 0,-3 7 0,-2 7 0,-3 7 0,-3 7 0,-3 8 0,-3 6 0,-4 8 0,-3 8 0,-3 6 0,-4 8 0,-4 8 0,-3 6 0,-5 8 0,-3 7 0,-4 8 0,-5 6 0,-3 8 0,-5 6 0,-3 7 0,-5 7 0,-5 6 0,-3 7 0,-5 7 0,-4 5 0,-5 7 0,-4 5 0,-4 6 0,-4 5 0,-5 6 0,-4 5 0,-4 4 0,-4 6 0,-5 3 0,-3 5 0,-4 4 0,-5 3 0,-3 4 0,-4 3 0,-3 3 0,-5 3 0,-2 2 0,-4 2 0,-4 2 0,-2 2 0,-4 1 0,-2 0 0,-3 2 0,-3 0 0,-3 0 0,-1 0 0,-3-1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3T17:17:47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5896 6512 24538,'-141'195'0,"-2"-2"0,-3-2 0,-1-4 0,-3-3 0,-2-3 0,-2-4 0,0-4 0,-2-5 0,0-4 0,-1-5 0,-1-5 0,1-6 0,-1-5 0,1-5 0,1-7 0,0-6 0,2-7 0,0-6 0,3-6 0,1-8 0,2-6 0,3-8 0,2-8 0,3-6 0,2-8 0,4-8 0,4-8 0,2-7 0,5-9 0,3-7 0,5-8 0,4-8 0,4-8 0,5-8 0,4-8 0,6-8 0,5-8 0,5-8 0,5-7 0,6-8 0,5-8 0,6-8 0,6-6 0,6-9 0,5-6 0,7-7 0,6-7 0,5-7 0,7-7 0,6-5 0,6-7 0,7-6 0,5-5 0,7-6 0,6-6 0,6-4 0,6-5 0,6-5 0,6-4 0,6-4 0,6-3 0,6-4 0,5-4 0,6-2 0,5-2 0,6-3 0,5-2 0,5-2 0,4-1 0,6-1 0,4-1 0,5 0 0,4 0 0,4 0 0,4 0 0,4 1 0,3 2 0,3 0 0,4 3 0,3 2 0,2 2 0,3 2 0,1 4 0,3 3 0,2 3 0,2 4 0,0 4 0,2 5 0,0 4 0,1 5 0,1 5 0,-1 6 0,1 5 0,-1 5 0,-1 7 0,0 6 0,-2 7 0,0 6 0,-3 6 0,-1 8 0,-2 6 0,-3 8 0,-2 8 0,-3 6 0,-2 8 0,-4 8 0,-4 8 0,-2 7 0,-5 9 0,-3 7 0,-5 8 0,-4 8 0,-4 8 0,-5 8 0,-4 8 0,-6 8 0,-5 8 0,-5 8 0,-5 7 0,-6 8 0,-5 8 0,-6 8 0,-6 6 0,-6 9 0,-5 6 0,-7 7 0,-6 7 0,-5 7 0,-7 7 0,-6 5 0,-6 7 0,-7 6 0,-5 5 0,-7 6 0,-6 6 0,-6 4 0,-6 5 0,-6 5 0,-6 4 0,-6 4 0,-6 3 0,-6 4 0,-5 4 0,-6 2 0,-5 2 0,-6 3 0,-5 2 0,-5 2 0,-4 1 0,-6 1 0,-4 1 0,-5 0 0,-4 0 0,-4 0 0,-4 0 0,-4-1 0,-3-2 0,-3 0 0,-4-3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62746-EC5F-45FA-9A09-A19D158CEEED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BBD32-EBCF-495F-A82E-82C55260B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341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55D13-553A-2450-B5A9-E0B7F6F9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774210-B23F-0449-2C6A-8FC05F9AC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F532E-F73B-BDB5-2639-706AC0DAA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F723B-B725-BA55-FFCC-4A7ED6460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BBD32-EBCF-495F-A82E-82C55260B62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862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38C74-CC12-6D01-684F-B6C6D21A5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2E9E34-29D6-9F0B-BC9C-AFF61B4A0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ACF07-705E-8B73-CEDE-49466E00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9C66E-FDBE-657E-E14E-31AE992C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34587-04D7-47B7-9B5C-D0D021819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07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8B67D-C51E-CD5A-0569-22AF79DA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2E31A-9889-78F5-1AB8-7436B2B3F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4768C-4CD5-3ABB-9044-D15B110D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F5DB1-9972-D0B3-C618-0F369D247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704AC-D65E-0B75-58D2-3D5DCE1B6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1B94-EB62-5474-67CF-E0E73BC94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1442E-98F4-D1DE-FB23-1DA1576D8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531F3-826E-BBF8-4361-2094B05D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FADB3-95E2-12B7-89AD-B1AFBB05C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19E89-E97E-3943-8060-A57048A31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13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37BF-23B1-5EA8-C904-20C1E5DE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350B7-EE91-703F-2004-9C9562BD04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B67DF-CE01-B360-C3DA-9B79888D8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593E9-020D-A69B-225E-6A880C1F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4100A-7037-4503-3181-8C2E73DF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35D20-3411-CC21-3480-9CDC214AF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EF09-5419-DB67-F8F1-C7BB4BA23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597FF-D89A-FF39-D552-A2D16AADF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656A9-1EE6-D827-CF6D-33B9DFAF8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72610-7CA5-8DD5-2AE4-77B0ADEFB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A6A9D-1881-DC8F-F900-9CFEC92485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9BDCCC-8E20-73DA-002D-5CC322B16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29CD2-BA59-1BE9-86C2-FECB9B916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32BBD-EDEB-DB35-8D1B-180837D10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41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F65F2-F0BE-92E4-4C56-84DA2E83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7D201-8C62-D43D-453C-CD3684986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E33B6-0912-EA39-CF50-EF4867DB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24FB83-717E-0151-BE70-ECCBE996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83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B41116-1521-20AE-C718-E91A49732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2A51D-DCBD-C595-CC85-3256BCF9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019FD-C94B-9FEA-6A30-FECCEE04B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4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59498-0F0F-9A25-9B30-3B73B8F71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8003E-C7A6-B20F-1C6F-00CCBFB10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AD311-3D9C-6788-3A90-398781B9B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CC3FB-6891-7CCB-D49D-73A7FD17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FC706-A862-2EF6-8F17-DE4F18DB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72B8C3-0FBC-3098-2A84-0CFD2706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08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3089C-1312-9904-982C-359398908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2995FA-F5CD-C230-9868-89708BAF45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C4AD4-6E5B-E72C-A19D-F152D96EE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BC130-0DE4-DF06-614B-5093858FE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0959C-1E7A-CEA0-19D6-FDCFC4C16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D9AFF-5DD8-A77D-6CDE-C7A31DD9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12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07AC7-4FDD-3DA4-89C4-A6FC9900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94B33-5C16-C829-9192-705463B4D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FE8AD-D249-4C3B-7A73-3DCD284D8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2F7D6-ADBD-4C91-81AD-FD5D2BD0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0D211-B9BB-907E-8167-47A19C353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85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556BE-C8AF-2333-EE86-84DFDE052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C4AC03-C73B-EF14-8C05-ABDE75E63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D1D4D-8639-324B-8664-D6E23148E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F804F-335D-B354-5809-FBE80E364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297E-D0FA-1AA8-401A-BBCD2716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2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AACD00-321F-FAE2-E6C3-88252E0AA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BACAD-E097-AD8B-0489-52815C4C3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A9934-A218-73AF-86C7-7DB1D68D6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89C36-F5AA-45BD-BFF3-F67B5DC3712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0BD4A-D21E-D065-6736-25A3DB22C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264F7-15B7-7C7D-D55B-DB9E50AD8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02BC1-CA84-4E75-9DA1-10BA24060F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7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customXml" Target="../ink/ink2.xml"/><Relationship Id="rId10" Type="http://schemas.openxmlformats.org/officeDocument/2006/relationships/image" Target="../media/image270.png"/><Relationship Id="rId4" Type="http://schemas.openxmlformats.org/officeDocument/2006/relationships/image" Target="../media/image240.png"/><Relationship Id="rId9" Type="http://schemas.openxmlformats.org/officeDocument/2006/relationships/customXml" Target="../ink/ink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A9028C-14DA-9752-6AE7-A4DB25463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4"/>
          <a:stretch>
            <a:fillRect/>
          </a:stretch>
        </p:blipFill>
        <p:spPr>
          <a:xfrm>
            <a:off x="0" y="-557505"/>
            <a:ext cx="12192000" cy="75562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A5DC30-C02F-A517-C531-242DBF9E2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3290" y="1660850"/>
            <a:ext cx="9144000" cy="390019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dirty="0"/>
              <a:t>English Woodland and Timber Construction</a:t>
            </a:r>
            <a:br>
              <a:rPr lang="en-GB" dirty="0"/>
            </a:br>
            <a:br>
              <a:rPr lang="en-GB" dirty="0"/>
            </a:br>
            <a:r>
              <a:rPr lang="en-GB" sz="3200" dirty="0"/>
              <a:t>Tristram Cary September 2026</a:t>
            </a:r>
            <a:br>
              <a:rPr lang="en-GB" sz="32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82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3963-66D2-7416-041A-AA52A38C9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 has very low tree-cover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3F8365-A8E6-803F-3016-27BF7977D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1" t="6868" r="6024"/>
          <a:stretch>
            <a:fillRect/>
          </a:stretch>
        </p:blipFill>
        <p:spPr>
          <a:xfrm>
            <a:off x="566430" y="112839"/>
            <a:ext cx="7621035" cy="67451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F1477C-B2EF-073F-258D-80C4B5F4FE40}"/>
              </a:ext>
            </a:extLst>
          </p:cNvPr>
          <p:cNvSpPr txBox="1"/>
          <p:nvPr/>
        </p:nvSpPr>
        <p:spPr>
          <a:xfrm>
            <a:off x="8515109" y="5874467"/>
            <a:ext cx="3159889" cy="646331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Source: Forestry Commission	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EBAD62-2AA6-9900-870D-67895EF86407}"/>
              </a:ext>
            </a:extLst>
          </p:cNvPr>
          <p:cNvSpPr txBox="1"/>
          <p:nvPr/>
        </p:nvSpPr>
        <p:spPr>
          <a:xfrm>
            <a:off x="6937093" y="0"/>
            <a:ext cx="525490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Percentage of forest and woodland (2024)</a:t>
            </a:r>
          </a:p>
          <a:p>
            <a:endParaRPr lang="en-GB" sz="2400" dirty="0"/>
          </a:p>
          <a:p>
            <a:r>
              <a:rPr lang="en-GB" sz="2800" dirty="0"/>
              <a:t>UK/ (England)	13%/(10%)</a:t>
            </a:r>
          </a:p>
          <a:p>
            <a:r>
              <a:rPr lang="en-GB" sz="2800" dirty="0"/>
              <a:t>Europe (EU)		31%</a:t>
            </a:r>
          </a:p>
          <a:p>
            <a:r>
              <a:rPr lang="en-GB" sz="2800" dirty="0"/>
              <a:t>Europe (Total)	46%</a:t>
            </a:r>
          </a:p>
          <a:p>
            <a:r>
              <a:rPr lang="en-GB" sz="2800" dirty="0"/>
              <a:t>World			31%</a:t>
            </a:r>
          </a:p>
          <a:p>
            <a:endParaRPr lang="en-GB" sz="2000" dirty="0"/>
          </a:p>
          <a:p>
            <a:r>
              <a:rPr lang="en-GB" sz="2400" dirty="0"/>
              <a:t>Our lack of woodland is one of the main reasons why our wildlife and habitats are so depleted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455F9A-4DB0-00E9-2105-F3AA8865BCB8}"/>
              </a:ext>
            </a:extLst>
          </p:cNvPr>
          <p:cNvSpPr txBox="1"/>
          <p:nvPr/>
        </p:nvSpPr>
        <p:spPr>
          <a:xfrm>
            <a:off x="0" y="0"/>
            <a:ext cx="246982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UK has very little Woodland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84DCA-80E4-B2F7-4286-CD6B1FE15AAC}"/>
              </a:ext>
            </a:extLst>
          </p:cNvPr>
          <p:cNvSpPr txBox="1"/>
          <p:nvPr/>
        </p:nvSpPr>
        <p:spPr>
          <a:xfrm>
            <a:off x="0" y="943836"/>
            <a:ext cx="282804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UK imports &gt;80% of its timber (second only to China)</a:t>
            </a:r>
          </a:p>
        </p:txBody>
      </p:sp>
    </p:spTree>
    <p:extLst>
      <p:ext uri="{BB962C8B-B14F-4D97-AF65-F5344CB8AC3E}">
        <p14:creationId xmlns:p14="http://schemas.microsoft.com/office/powerpoint/2010/main" val="719107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46538-59BD-379B-A0CC-81F180855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A9474-81A2-1A02-9BB5-D4B27630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34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Why is UK so short of woodland?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DC0DB-BABB-E030-AB10-B9FD7B2F1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02" y="1305674"/>
            <a:ext cx="11293395" cy="472105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r>
              <a:rPr lang="en-GB" sz="8000" dirty="0"/>
              <a:t>3,000 </a:t>
            </a:r>
            <a:r>
              <a:rPr lang="en-GB" sz="8000" dirty="0" err="1"/>
              <a:t>bc</a:t>
            </a:r>
            <a:r>
              <a:rPr lang="en-GB" sz="8000" dirty="0"/>
              <a:t>:  60% - 80% woodland cover</a:t>
            </a:r>
          </a:p>
          <a:p>
            <a:r>
              <a:rPr lang="en-GB" sz="8000" dirty="0"/>
              <a:t>2,000 </a:t>
            </a:r>
            <a:r>
              <a:rPr lang="en-GB" sz="8000" dirty="0" err="1"/>
              <a:t>bc</a:t>
            </a:r>
            <a:r>
              <a:rPr lang="en-GB" sz="8000" dirty="0"/>
              <a:t>:  neolithic farmers cleared trees for crops and grazing (faster than Europe)</a:t>
            </a:r>
          </a:p>
          <a:p>
            <a:r>
              <a:rPr lang="en-GB" sz="8000" dirty="0"/>
              <a:t>From Tudor times Royal Navy used 2,000 to 6,000 mature oaks per warship</a:t>
            </a:r>
          </a:p>
          <a:p>
            <a:r>
              <a:rPr lang="en-GB" sz="8000" dirty="0"/>
              <a:t>Industrial Revolution used land for mines, railways, towns, farms (growing population)</a:t>
            </a:r>
          </a:p>
          <a:p>
            <a:r>
              <a:rPr lang="en-GB" sz="8000" dirty="0"/>
              <a:t>By 1919 woodland cover was 5% (its lowest point) </a:t>
            </a:r>
          </a:p>
          <a:p>
            <a:r>
              <a:rPr lang="en-GB" sz="8000" dirty="0"/>
              <a:t>Forestry Commission founded in 1919 to support woodland re-generation</a:t>
            </a:r>
          </a:p>
          <a:p>
            <a:endParaRPr lang="en-GB" sz="8000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3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FE633-8FA1-0EFD-1390-95ABAC1FC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E8E9C-F02C-6BFE-83B3-B7BEA72F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34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Government Woodland Policy (post Brexit)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C7006-DAAA-BD2E-781A-EACED00A9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561" y="1230221"/>
            <a:ext cx="11293395" cy="24966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>
                <a:highlight>
                  <a:srgbClr val="00FFFF"/>
                </a:highlight>
              </a:rPr>
              <a:t>England Trees Action Plan  2021-2024</a:t>
            </a:r>
            <a:r>
              <a:rPr lang="en-GB" i="1" dirty="0"/>
              <a:t> </a:t>
            </a:r>
            <a:r>
              <a:rPr lang="en-GB" sz="2400" dirty="0"/>
              <a:t>(now Environment Improvement Plan (EIP)) </a:t>
            </a:r>
          </a:p>
          <a:p>
            <a:r>
              <a:rPr lang="en-GB" dirty="0"/>
              <a:t>£100m pa to triple the rate of woodland creation from 10,000 ha pa to 30,000 ha pa</a:t>
            </a:r>
            <a:r>
              <a:rPr lang="en-GB" sz="3200" dirty="0"/>
              <a:t>. </a:t>
            </a:r>
          </a:p>
          <a:p>
            <a:r>
              <a:rPr lang="en-GB" dirty="0"/>
              <a:t>Target for 16.5% tree cover by 2050</a:t>
            </a:r>
          </a:p>
          <a:p>
            <a:r>
              <a:rPr lang="en-GB" dirty="0"/>
              <a:t>Progress badly behind schedule</a:t>
            </a:r>
          </a:p>
          <a:p>
            <a:endParaRPr lang="en-GB" sz="3200" dirty="0"/>
          </a:p>
          <a:p>
            <a:endParaRPr lang="en-GB" sz="3200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A9D538-A629-1938-DC37-349C64CCC68C}"/>
              </a:ext>
            </a:extLst>
          </p:cNvPr>
          <p:cNvSpPr txBox="1">
            <a:spLocks/>
          </p:cNvSpPr>
          <p:nvPr/>
        </p:nvSpPr>
        <p:spPr>
          <a:xfrm>
            <a:off x="367561" y="4068013"/>
            <a:ext cx="11293395" cy="2636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000" i="1" dirty="0">
                <a:highlight>
                  <a:srgbClr val="00FFFF"/>
                </a:highlight>
              </a:rPr>
              <a:t>Timber in Construction Roadmap 2025 </a:t>
            </a:r>
          </a:p>
          <a:p>
            <a:r>
              <a:rPr lang="en-GB" dirty="0"/>
              <a:t>Reduce embodied carbon in buildings </a:t>
            </a:r>
          </a:p>
          <a:p>
            <a:r>
              <a:rPr lang="en-GB" dirty="0"/>
              <a:t>Stimulate woodland creation and active forest management</a:t>
            </a:r>
          </a:p>
          <a:p>
            <a:r>
              <a:rPr lang="en-GB" dirty="0"/>
              <a:t>Support economic growth</a:t>
            </a:r>
          </a:p>
          <a:p>
            <a:endParaRPr lang="en-GB" sz="32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567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art, line chart&#10;&#10;Description automatically generated">
            <a:extLst>
              <a:ext uri="{FF2B5EF4-FFF2-40B4-BE49-F238E27FC236}">
                <a16:creationId xmlns:a16="http://schemas.microsoft.com/office/drawing/2014/main" id="{161E3654-0477-4233-EAE5-789391C40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262"/>
          <a:stretch/>
        </p:blipFill>
        <p:spPr>
          <a:xfrm>
            <a:off x="0" y="997567"/>
            <a:ext cx="10468989" cy="6040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091131-B0CB-7848-E21D-967AE1E33B41}"/>
              </a:ext>
            </a:extLst>
          </p:cNvPr>
          <p:cNvSpPr txBox="1"/>
          <p:nvPr/>
        </p:nvSpPr>
        <p:spPr>
          <a:xfrm>
            <a:off x="764110" y="233140"/>
            <a:ext cx="1142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Mature Woodland does not sequester carbon, it only stores it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08A87D-ADA5-27C3-4178-B88BA42BB9D6}"/>
              </a:ext>
            </a:extLst>
          </p:cNvPr>
          <p:cNvSpPr txBox="1"/>
          <p:nvPr/>
        </p:nvSpPr>
        <p:spPr>
          <a:xfrm>
            <a:off x="10072046" y="1209175"/>
            <a:ext cx="19287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/>
              <a:t>Source: Natural England Research Report NERR094 April 2021</a:t>
            </a:r>
          </a:p>
          <a:p>
            <a:endParaRPr lang="en-GB" sz="2000" i="1" dirty="0"/>
          </a:p>
          <a:p>
            <a:r>
              <a:rPr lang="en-GB" sz="2000" i="1" dirty="0"/>
              <a:t>(For un-thinned Oak)</a:t>
            </a:r>
          </a:p>
        </p:txBody>
      </p:sp>
    </p:spTree>
    <p:extLst>
      <p:ext uri="{BB962C8B-B14F-4D97-AF65-F5344CB8AC3E}">
        <p14:creationId xmlns:p14="http://schemas.microsoft.com/office/powerpoint/2010/main" val="265384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B9C82-7367-AB10-F9AF-33A62BC73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art, line chart&#10;&#10;Description automatically generated">
            <a:extLst>
              <a:ext uri="{FF2B5EF4-FFF2-40B4-BE49-F238E27FC236}">
                <a16:creationId xmlns:a16="http://schemas.microsoft.com/office/drawing/2014/main" id="{B192178A-7677-81A9-0A4A-BC631DC30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3262"/>
          <a:stretch/>
        </p:blipFill>
        <p:spPr>
          <a:xfrm>
            <a:off x="586368" y="674455"/>
            <a:ext cx="10468989" cy="60400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5F4561-95FB-0839-4DF5-2337441E60EC}"/>
              </a:ext>
            </a:extLst>
          </p:cNvPr>
          <p:cNvSpPr txBox="1"/>
          <p:nvPr/>
        </p:nvSpPr>
        <p:spPr>
          <a:xfrm>
            <a:off x="958901" y="155635"/>
            <a:ext cx="1142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Woodland Management Options (in </a:t>
            </a:r>
            <a:r>
              <a:rPr lang="en-GB" sz="3200" dirty="0">
                <a:solidFill>
                  <a:srgbClr val="00B050"/>
                </a:solidFill>
              </a:rPr>
              <a:t>Green</a:t>
            </a:r>
            <a:r>
              <a:rPr lang="en-GB" sz="3200" dirty="0"/>
              <a:t>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FD5A65-5C9B-4243-313A-E350F97C346C}"/>
              </a:ext>
            </a:extLst>
          </p:cNvPr>
          <p:cNvCxnSpPr>
            <a:cxnSpLocks/>
          </p:cNvCxnSpPr>
          <p:nvPr/>
        </p:nvCxnSpPr>
        <p:spPr>
          <a:xfrm>
            <a:off x="3100064" y="1625147"/>
            <a:ext cx="0" cy="4080681"/>
          </a:xfrm>
          <a:prstGeom prst="line">
            <a:avLst/>
          </a:prstGeom>
          <a:ln w="34925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19D5E7-97E5-5138-AA00-E5DC45609F30}"/>
              </a:ext>
            </a:extLst>
          </p:cNvPr>
          <p:cNvCxnSpPr>
            <a:cxnSpLocks/>
          </p:cNvCxnSpPr>
          <p:nvPr/>
        </p:nvCxnSpPr>
        <p:spPr>
          <a:xfrm>
            <a:off x="4669809" y="1583140"/>
            <a:ext cx="0" cy="4080681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D892137-E472-2B7A-32CC-CB658B4A99D6}"/>
              </a:ext>
            </a:extLst>
          </p:cNvPr>
          <p:cNvSpPr txBox="1"/>
          <p:nvPr/>
        </p:nvSpPr>
        <p:spPr>
          <a:xfrm>
            <a:off x="2195179" y="5755923"/>
            <a:ext cx="2292819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9900"/>
                </a:solidFill>
              </a:rPr>
              <a:t>Small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9900"/>
                </a:solidFill>
              </a:rPr>
              <a:t>Max Harvest</a:t>
            </a:r>
          </a:p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67A6D9-D932-6B90-28F4-115AF33F73D9}"/>
              </a:ext>
            </a:extLst>
          </p:cNvPr>
          <p:cNvSpPr txBox="1"/>
          <p:nvPr/>
        </p:nvSpPr>
        <p:spPr>
          <a:xfrm>
            <a:off x="4073948" y="5705828"/>
            <a:ext cx="3493827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9900"/>
                </a:solidFill>
              </a:rPr>
              <a:t>Larger 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9900"/>
                </a:solidFill>
              </a:rPr>
              <a:t>Smaller Harvest</a:t>
            </a:r>
          </a:p>
          <a:p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E7BDBD-B655-7B46-59F2-2524400B59B7}"/>
              </a:ext>
            </a:extLst>
          </p:cNvPr>
          <p:cNvCxnSpPr>
            <a:cxnSpLocks/>
          </p:cNvCxnSpPr>
          <p:nvPr/>
        </p:nvCxnSpPr>
        <p:spPr>
          <a:xfrm>
            <a:off x="7292454" y="1583140"/>
            <a:ext cx="0" cy="4080681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E0AC5CC-3EB4-1F2F-B9A1-B2D7128EC7A1}"/>
              </a:ext>
            </a:extLst>
          </p:cNvPr>
          <p:cNvSpPr txBox="1"/>
          <p:nvPr/>
        </p:nvSpPr>
        <p:spPr>
          <a:xfrm>
            <a:off x="6623552" y="5733003"/>
            <a:ext cx="3373269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9900"/>
                </a:solidFill>
              </a:rPr>
              <a:t>Max 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9900"/>
                </a:solidFill>
              </a:rPr>
              <a:t>Min Harvest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14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3065-A23E-5986-C7A8-38B660A20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29DAD8-805B-ECB3-2C84-29E5DA8F6067}"/>
              </a:ext>
            </a:extLst>
          </p:cNvPr>
          <p:cNvSpPr txBox="1"/>
          <p:nvPr/>
        </p:nvSpPr>
        <p:spPr>
          <a:xfrm>
            <a:off x="764110" y="233140"/>
            <a:ext cx="11427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Only Peatlands go on sequestering carbon over the long term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B836D8-8205-9D16-F6FC-69363F1A5B9D}"/>
              </a:ext>
            </a:extLst>
          </p:cNvPr>
          <p:cNvSpPr txBox="1"/>
          <p:nvPr/>
        </p:nvSpPr>
        <p:spPr>
          <a:xfrm>
            <a:off x="906386" y="6286306"/>
            <a:ext cx="7780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/>
              <a:t>Source: Natural England Research Report NERR094 April 2021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436E276-7933-DD2B-335B-2BEB85342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10" y="1113183"/>
            <a:ext cx="10537938" cy="508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33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5A830-9784-A08B-EDA6-FACC80A0F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910385"/>
            <a:ext cx="5832143" cy="1325563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ALBEDO: Percentage of sunlight reflected from Earth’s surface </a:t>
            </a: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r>
              <a:rPr lang="en-GB" sz="4000" dirty="0">
                <a:latin typeface="+mn-lt"/>
              </a:rPr>
              <a:t>Note that woodland absorbs 90% of sun’s heat</a:t>
            </a:r>
            <a:br>
              <a:rPr lang="en-GB" sz="4000" dirty="0">
                <a:latin typeface="+mn-lt"/>
              </a:rPr>
            </a:b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So unmanaged Ancient Woodland is bad for global warming</a:t>
            </a: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153720-5EC5-81B4-C55D-B294E8C51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2304"/>
          <a:stretch>
            <a:fillRect/>
          </a:stretch>
        </p:blipFill>
        <p:spPr>
          <a:xfrm>
            <a:off x="838200" y="-12562"/>
            <a:ext cx="4929808" cy="61947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CC30AA-2B6A-2785-756D-95E8DC9BF2A3}"/>
              </a:ext>
            </a:extLst>
          </p:cNvPr>
          <p:cNvSpPr txBox="1"/>
          <p:nvPr/>
        </p:nvSpPr>
        <p:spPr>
          <a:xfrm>
            <a:off x="1965278" y="6318913"/>
            <a:ext cx="1897038" cy="382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Wikipedia</a:t>
            </a:r>
          </a:p>
        </p:txBody>
      </p:sp>
    </p:spTree>
    <p:extLst>
      <p:ext uri="{BB962C8B-B14F-4D97-AF65-F5344CB8AC3E}">
        <p14:creationId xmlns:p14="http://schemas.microsoft.com/office/powerpoint/2010/main" val="3458006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3963-66D2-7416-041A-AA52A38C9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55" y="7636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Timber for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79A15-E06C-541B-6039-46E6C885D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64" y="1610957"/>
            <a:ext cx="11758536" cy="4802187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40% of man-made carbon comes from the construction industry (mostly from making concrete and steel)</a:t>
            </a:r>
          </a:p>
          <a:p>
            <a:r>
              <a:rPr lang="en-GB" sz="3200" dirty="0"/>
              <a:t>Using timber is (increasingly) a much better alternative</a:t>
            </a:r>
          </a:p>
          <a:p>
            <a:r>
              <a:rPr lang="en-GB" sz="3200" dirty="0"/>
              <a:t>Wooden construction reduces ‘embedded carbon’ by c 35% (compared to concrete/steel)</a:t>
            </a:r>
          </a:p>
          <a:p>
            <a:r>
              <a:rPr lang="en-GB" sz="3200" dirty="0"/>
              <a:t>Wooden construction also creates a ‘permanent’ carbon store</a:t>
            </a:r>
          </a:p>
          <a:p>
            <a:r>
              <a:rPr lang="en-GB" sz="3200" dirty="0"/>
              <a:t>But:</a:t>
            </a:r>
          </a:p>
          <a:p>
            <a:pPr lvl="1"/>
            <a:r>
              <a:rPr lang="en-GB" sz="2800" dirty="0"/>
              <a:t>there is little tradition for timber houses in UK</a:t>
            </a:r>
          </a:p>
          <a:p>
            <a:pPr lvl="1"/>
            <a:r>
              <a:rPr lang="en-GB" sz="2800" dirty="0"/>
              <a:t>There is a perception that wooden houses won’t last </a:t>
            </a:r>
          </a:p>
          <a:p>
            <a:pPr marL="0" indent="0">
              <a:buNone/>
            </a:pPr>
            <a:endParaRPr lang="en-GB" sz="32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GB" dirty="0"/>
              <a:t>	</a:t>
            </a:r>
          </a:p>
          <a:p>
            <a:endParaRPr lang="en-GB" dirty="0"/>
          </a:p>
          <a:p>
            <a:pPr marL="457200" lvl="1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3200" dirty="0"/>
          </a:p>
          <a:p>
            <a:pPr lvl="1"/>
            <a:endParaRPr lang="en-GB" sz="2800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69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7947C-0818-B9D7-F951-527F45E83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16C59-B56C-0B64-18CF-02A712CD7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03" y="326900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Engineered Timber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A3270-7634-3C0E-D8EE-8FA647C9A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03" y="1324760"/>
            <a:ext cx="11758536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Timber for construction is increasingly ‘engineered’ to make it stronger, dimensionally stable, fireproof, rot-proof and water resistant.</a:t>
            </a:r>
          </a:p>
          <a:p>
            <a:pPr marL="457200" lvl="1" indent="0">
              <a:buNone/>
            </a:pPr>
            <a:r>
              <a:rPr lang="en-GB" dirty="0"/>
              <a:t>	</a:t>
            </a:r>
          </a:p>
          <a:p>
            <a:endParaRPr lang="en-GB" dirty="0"/>
          </a:p>
          <a:p>
            <a:pPr marL="457200" lvl="1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3200" dirty="0"/>
          </a:p>
          <a:p>
            <a:pPr lvl="1"/>
            <a:endParaRPr lang="en-GB" sz="2800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Content Placeholder 3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871F7EAC-82E3-7A38-EEBB-A4A743F40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4" t="10449" r="2185" b="18796"/>
          <a:stretch>
            <a:fillRect/>
          </a:stretch>
        </p:blipFill>
        <p:spPr>
          <a:xfrm>
            <a:off x="862180" y="2384092"/>
            <a:ext cx="3139999" cy="2097027"/>
          </a:xfrm>
          <a:prstGeom prst="rect">
            <a:avLst/>
          </a:prstGeom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1FA19588-9D14-03E0-8E56-1CF39C7EBC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98" t="13204" r="5944" b="23659"/>
          <a:stretch>
            <a:fillRect/>
          </a:stretch>
        </p:blipFill>
        <p:spPr>
          <a:xfrm>
            <a:off x="4143547" y="2384093"/>
            <a:ext cx="3361061" cy="21042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423590-4034-F7AE-13FF-B54844C689ED}"/>
              </a:ext>
            </a:extLst>
          </p:cNvPr>
          <p:cNvSpPr txBox="1"/>
          <p:nvPr/>
        </p:nvSpPr>
        <p:spPr>
          <a:xfrm>
            <a:off x="900017" y="4611536"/>
            <a:ext cx="26274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Structural Insulated Panels (SIPs)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BA1DD7-6E3A-891E-7F1F-B4BA12429707}"/>
              </a:ext>
            </a:extLst>
          </p:cNvPr>
          <p:cNvSpPr txBox="1"/>
          <p:nvPr/>
        </p:nvSpPr>
        <p:spPr>
          <a:xfrm>
            <a:off x="4261078" y="4585507"/>
            <a:ext cx="2627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Cross Laminated Timber (CLT)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3F0278-26FB-FED7-F779-4968F3B542F7}"/>
              </a:ext>
            </a:extLst>
          </p:cNvPr>
          <p:cNvSpPr txBox="1"/>
          <p:nvPr/>
        </p:nvSpPr>
        <p:spPr>
          <a:xfrm>
            <a:off x="8296083" y="4729685"/>
            <a:ext cx="2995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Glued Laminated panels (</a:t>
            </a:r>
            <a:r>
              <a:rPr lang="en-GB" sz="2800" dirty="0" err="1"/>
              <a:t>Glulams</a:t>
            </a:r>
            <a:r>
              <a:rPr lang="en-GB" sz="2800" dirty="0"/>
              <a:t>)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76FD788-AB3E-A420-9392-0BFC03FEA0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77" t="2122" r="5251" b="6353"/>
          <a:stretch>
            <a:fillRect/>
          </a:stretch>
        </p:blipFill>
        <p:spPr>
          <a:xfrm>
            <a:off x="7930922" y="2368494"/>
            <a:ext cx="3139999" cy="21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01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50F2E-15F9-D161-870B-D3F931556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1FACE13-7C86-20D4-1B26-016B2CF203B4}"/>
              </a:ext>
            </a:extLst>
          </p:cNvPr>
          <p:cNvSpPr txBox="1"/>
          <p:nvPr/>
        </p:nvSpPr>
        <p:spPr>
          <a:xfrm>
            <a:off x="828403" y="237612"/>
            <a:ext cx="10198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Mjøstårnet</a:t>
            </a:r>
            <a:r>
              <a:rPr lang="en-GB" sz="2800" dirty="0"/>
              <a:t> (Trondheim)  (280ft/16 floors) is tallest wooden building. </a:t>
            </a:r>
          </a:p>
        </p:txBody>
      </p:sp>
      <p:pic>
        <p:nvPicPr>
          <p:cNvPr id="1026" name="Picture 2" descr="Mjøstårnet, Brummundal – Jetwashphotos.com">
            <a:extLst>
              <a:ext uri="{FF2B5EF4-FFF2-40B4-BE49-F238E27FC236}">
                <a16:creationId xmlns:a16="http://schemas.microsoft.com/office/drawing/2014/main" id="{1EBC39C3-7CDC-0E38-E852-C32C03C4D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53" y="1068549"/>
            <a:ext cx="3402604" cy="566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RRE MJØSTÅRNET, NORUEGA #ARQUITECTURADEMADERA - Madera y Construcción">
            <a:extLst>
              <a:ext uri="{FF2B5EF4-FFF2-40B4-BE49-F238E27FC236}">
                <a16:creationId xmlns:a16="http://schemas.microsoft.com/office/drawing/2014/main" id="{CFCDCD97-F4C9-CF42-1E66-D19E5629B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242" y="1068549"/>
            <a:ext cx="3981608" cy="298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llery of Mjøstårnet The Tower of Lake Mjøsa / Voll Arkitekter - 21">
            <a:extLst>
              <a:ext uri="{FF2B5EF4-FFF2-40B4-BE49-F238E27FC236}">
                <a16:creationId xmlns:a16="http://schemas.microsoft.com/office/drawing/2014/main" id="{6D861DAB-E2E0-198F-ABF8-3B2E8F81F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01" y="1160597"/>
            <a:ext cx="3402605" cy="453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josa Tower (Mjøstarnet) - Mixed-use ...">
            <a:extLst>
              <a:ext uri="{FF2B5EF4-FFF2-40B4-BE49-F238E27FC236}">
                <a16:creationId xmlns:a16="http://schemas.microsoft.com/office/drawing/2014/main" id="{F113F5BD-C498-0309-07BF-9C97DDED6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334" y="4179065"/>
            <a:ext cx="3576516" cy="267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927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9F9B1-483A-8260-B5EC-1C5A86D3A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ivington_Large_4">
            <a:extLst>
              <a:ext uri="{FF2B5EF4-FFF2-40B4-BE49-F238E27FC236}">
                <a16:creationId xmlns:a16="http://schemas.microsoft.com/office/drawing/2014/main" id="{D6F07130-D461-0BD9-E0EF-8369E5363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525" y="271591"/>
            <a:ext cx="5576590" cy="393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C0F04D-0B65-7E4E-6325-D3DB18CD1D64}"/>
              </a:ext>
            </a:extLst>
          </p:cNvPr>
          <p:cNvSpPr txBox="1"/>
          <p:nvPr/>
        </p:nvSpPr>
        <p:spPr>
          <a:xfrm>
            <a:off x="1014548" y="488815"/>
            <a:ext cx="6396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Black and White Office Building, Shoreditch</a:t>
            </a:r>
          </a:p>
        </p:txBody>
      </p:sp>
      <p:pic>
        <p:nvPicPr>
          <p:cNvPr id="2" name="Picture 2" descr="Waugh Thistleton Architects">
            <a:extLst>
              <a:ext uri="{FF2B5EF4-FFF2-40B4-BE49-F238E27FC236}">
                <a16:creationId xmlns:a16="http://schemas.microsoft.com/office/drawing/2014/main" id="{EDC4EDF9-74EC-FE9A-5003-D9F8D75E5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169" y="4420734"/>
            <a:ext cx="3662559" cy="243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London Shoreditch Workspace ...">
            <a:extLst>
              <a:ext uri="{FF2B5EF4-FFF2-40B4-BE49-F238E27FC236}">
                <a16:creationId xmlns:a16="http://schemas.microsoft.com/office/drawing/2014/main" id="{892AED40-1BFA-2B6A-5BF9-500CEFFB5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39" y="1167704"/>
            <a:ext cx="5583477" cy="418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829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00654-6D4D-8569-E762-2A2D3655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he £370 million Phoenix scheme is envisaged as a sustainable, high-density and relatively tall neighbourhood of 700 homes">
            <a:extLst>
              <a:ext uri="{FF2B5EF4-FFF2-40B4-BE49-F238E27FC236}">
                <a16:creationId xmlns:a16="http://schemas.microsoft.com/office/drawing/2014/main" id="{06DDD068-FD3A-16B3-0B32-40A9A20E9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94" y="1092388"/>
            <a:ext cx="6028296" cy="338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7CB72C-CF83-FB1E-306E-CE5149257A27}"/>
              </a:ext>
            </a:extLst>
          </p:cNvPr>
          <p:cNvSpPr txBox="1"/>
          <p:nvPr/>
        </p:nvSpPr>
        <p:spPr>
          <a:xfrm>
            <a:off x="696036" y="446057"/>
            <a:ext cx="963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Lewes Phoenix Project</a:t>
            </a:r>
          </a:p>
        </p:txBody>
      </p:sp>
      <p:pic>
        <p:nvPicPr>
          <p:cNvPr id="3074" name="Picture 2" descr="Lewes: Plans for 685-home development ...">
            <a:extLst>
              <a:ext uri="{FF2B5EF4-FFF2-40B4-BE49-F238E27FC236}">
                <a16:creationId xmlns:a16="http://schemas.microsoft.com/office/drawing/2014/main" id="{AF8F27E9-83BE-6FE7-78A7-864B5A5A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935" y="1092388"/>
            <a:ext cx="4310561" cy="241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t's the rise of the Phoenix – and it ...">
            <a:extLst>
              <a:ext uri="{FF2B5EF4-FFF2-40B4-BE49-F238E27FC236}">
                <a16:creationId xmlns:a16="http://schemas.microsoft.com/office/drawing/2014/main" id="{92A9275C-3917-301B-1D21-B4FE466C8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7" y="3844544"/>
            <a:ext cx="4278999" cy="256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D5B923-BC0A-3898-C284-7A820609D76C}"/>
              </a:ext>
            </a:extLst>
          </p:cNvPr>
          <p:cNvSpPr txBox="1"/>
          <p:nvPr/>
        </p:nvSpPr>
        <p:spPr>
          <a:xfrm>
            <a:off x="344583" y="4842283"/>
            <a:ext cx="61657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South Downs National Park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700 timber homes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Will store 500,000 tCO2e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Construction is now underway.</a:t>
            </a:r>
          </a:p>
        </p:txBody>
      </p:sp>
    </p:spTree>
    <p:extLst>
      <p:ext uri="{BB962C8B-B14F-4D97-AF65-F5344CB8AC3E}">
        <p14:creationId xmlns:p14="http://schemas.microsoft.com/office/powerpoint/2010/main" val="2213259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8CD867-F019-72A4-4337-4090BBA98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77" t="2122" r="5251" b="6353"/>
          <a:stretch>
            <a:fillRect/>
          </a:stretch>
        </p:blipFill>
        <p:spPr>
          <a:xfrm>
            <a:off x="821093" y="298580"/>
            <a:ext cx="9430307" cy="63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45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3DA1A9-A944-85C9-CABB-AD5E57866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90" y="254528"/>
            <a:ext cx="7084955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895D4D-AC14-0DE8-693D-735682FE8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461" y="2794000"/>
            <a:ext cx="5724616" cy="380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75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8CE4-8439-7778-70DC-48E882DF9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Superwood</a:t>
            </a:r>
            <a:r>
              <a:rPr lang="en-GB" dirty="0"/>
              <a:t> (by </a:t>
            </a:r>
            <a:r>
              <a:rPr lang="en-GB" dirty="0" err="1"/>
              <a:t>InventWood</a:t>
            </a:r>
            <a:r>
              <a:rPr lang="en-GB" dirty="0"/>
              <a:t> and </a:t>
            </a:r>
            <a:r>
              <a:rPr lang="en-GB" dirty="0" err="1"/>
              <a:t>Woodoo</a:t>
            </a:r>
            <a:r>
              <a:rPr lang="en-GB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B4A4A7-B895-3FFE-7495-A4BD792E5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9303" y="1714707"/>
            <a:ext cx="10153393" cy="514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58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0A720E-6E63-9D87-10B2-5B4326C59F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45"/>
          <a:stretch>
            <a:fillRect/>
          </a:stretch>
        </p:blipFill>
        <p:spPr>
          <a:xfrm>
            <a:off x="1166124" y="854765"/>
            <a:ext cx="9859751" cy="56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23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AE127-7D2A-E493-9BBF-C748FAC5E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E9FBAF1-12BF-7D0D-27E4-BAC2A7E49689}"/>
              </a:ext>
            </a:extLst>
          </p:cNvPr>
          <p:cNvSpPr txBox="1"/>
          <p:nvPr/>
        </p:nvSpPr>
        <p:spPr>
          <a:xfrm>
            <a:off x="542330" y="400069"/>
            <a:ext cx="111073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UK Housing Target (3 bed homes equivalent)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A45146-36E0-93BF-C550-E1A46988FE0E}"/>
              </a:ext>
            </a:extLst>
          </p:cNvPr>
          <p:cNvSpPr txBox="1"/>
          <p:nvPr/>
        </p:nvSpPr>
        <p:spPr>
          <a:xfrm>
            <a:off x="542330" y="1443841"/>
            <a:ext cx="107580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Growth target for new homes			300,000 pa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Number of homes in UK		30m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70C0"/>
                </a:solidFill>
              </a:rPr>
              <a:t>Average life of homes			100 years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Therefore, need to rebuild 			300,000 pa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TOTAL residential target				600,000 pa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Commercial buildings </a:t>
            </a:r>
            <a:r>
              <a:rPr lang="en-GB" sz="1600" dirty="0"/>
              <a:t>			</a:t>
            </a:r>
            <a:r>
              <a:rPr lang="en-GB" sz="2800" dirty="0"/>
              <a:t>		</a:t>
            </a:r>
            <a:r>
              <a:rPr lang="en-GB" sz="3200" dirty="0"/>
              <a:t>300,000 pa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Total Buildings 					</a:t>
            </a:r>
            <a:r>
              <a:rPr lang="en-GB" sz="3600" dirty="0"/>
              <a:t>900,000 pa</a:t>
            </a:r>
            <a:endParaRPr lang="en-GB" sz="32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57C93F-0768-D40E-0F2E-871AA5998850}"/>
              </a:ext>
            </a:extLst>
          </p:cNvPr>
          <p:cNvCxnSpPr/>
          <p:nvPr/>
        </p:nvCxnSpPr>
        <p:spPr>
          <a:xfrm>
            <a:off x="7691718" y="3593054"/>
            <a:ext cx="2388197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92EEC2-89D6-BCFA-604D-FF3CC831F378}"/>
              </a:ext>
            </a:extLst>
          </p:cNvPr>
          <p:cNvCxnSpPr/>
          <p:nvPr/>
        </p:nvCxnSpPr>
        <p:spPr>
          <a:xfrm>
            <a:off x="7691718" y="5014856"/>
            <a:ext cx="2388197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115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ADEBE-7B3A-A120-E0F7-7D04D675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96F0AE0E-07D3-FBF3-DF0A-B2B19969E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74189"/>
              </p:ext>
            </p:extLst>
          </p:nvPr>
        </p:nvGraphicFramePr>
        <p:xfrm>
          <a:off x="411551" y="582611"/>
          <a:ext cx="10073208" cy="569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2723">
                  <a:extLst>
                    <a:ext uri="{9D8B030D-6E8A-4147-A177-3AD203B41FA5}">
                      <a16:colId xmlns:a16="http://schemas.microsoft.com/office/drawing/2014/main" val="264146152"/>
                    </a:ext>
                  </a:extLst>
                </a:gridCol>
                <a:gridCol w="1556943">
                  <a:extLst>
                    <a:ext uri="{9D8B030D-6E8A-4147-A177-3AD203B41FA5}">
                      <a16:colId xmlns:a16="http://schemas.microsoft.com/office/drawing/2014/main" val="2057713129"/>
                    </a:ext>
                  </a:extLst>
                </a:gridCol>
                <a:gridCol w="1528549">
                  <a:extLst>
                    <a:ext uri="{9D8B030D-6E8A-4147-A177-3AD203B41FA5}">
                      <a16:colId xmlns:a16="http://schemas.microsoft.com/office/drawing/2014/main" val="4258462045"/>
                    </a:ext>
                  </a:extLst>
                </a:gridCol>
                <a:gridCol w="1634993">
                  <a:extLst>
                    <a:ext uri="{9D8B030D-6E8A-4147-A177-3AD203B41FA5}">
                      <a16:colId xmlns:a16="http://schemas.microsoft.com/office/drawing/2014/main" val="3449121949"/>
                    </a:ext>
                  </a:extLst>
                </a:gridCol>
              </a:tblGrid>
              <a:tr h="5043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Timber 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CLT </a:t>
                      </a:r>
                    </a:p>
                    <a:p>
                      <a:r>
                        <a:rPr lang="en-GB" sz="2800" dirty="0"/>
                        <a:t>/Glulam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646334"/>
                  </a:ext>
                </a:extLst>
              </a:tr>
              <a:tr h="694058">
                <a:tc>
                  <a:txBody>
                    <a:bodyPr/>
                    <a:lstStyle/>
                    <a:p>
                      <a:r>
                        <a:rPr lang="en-GB" sz="2800" dirty="0"/>
                        <a:t>Cubic m of timber per 3 bed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49652"/>
                  </a:ext>
                </a:extLst>
              </a:tr>
              <a:tr h="533252">
                <a:tc>
                  <a:txBody>
                    <a:bodyPr/>
                    <a:lstStyle/>
                    <a:p>
                      <a:r>
                        <a:rPr lang="en-GB" sz="2800" dirty="0"/>
                        <a:t>Extraction (in m3) per ha per annum (mature pine/fir plantation)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81488"/>
                  </a:ext>
                </a:extLst>
              </a:tr>
              <a:tr h="396604">
                <a:tc>
                  <a:txBody>
                    <a:bodyPr/>
                    <a:lstStyle/>
                    <a:p>
                      <a:r>
                        <a:rPr lang="en-GB" sz="2800" dirty="0"/>
                        <a:t>Ha per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2.33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464380"/>
                  </a:ext>
                </a:extLst>
              </a:tr>
              <a:tr h="396604">
                <a:tc>
                  <a:txBody>
                    <a:bodyPr/>
                    <a:lstStyle/>
                    <a:p>
                      <a:r>
                        <a:rPr lang="en-GB" sz="2800" dirty="0" err="1"/>
                        <a:t>sq</a:t>
                      </a:r>
                      <a:r>
                        <a:rPr lang="en-GB" sz="2800" dirty="0"/>
                        <a:t> km per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0.023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2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800" dirty="0" err="1"/>
                        <a:t>Sq</a:t>
                      </a:r>
                      <a:r>
                        <a:rPr lang="en-GB" sz="2800" dirty="0"/>
                        <a:t> km for 600,000 houses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4,800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3,180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13,800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892409"/>
                  </a:ext>
                </a:extLst>
              </a:tr>
              <a:tr h="396604">
                <a:tc>
                  <a:txBody>
                    <a:bodyPr/>
                    <a:lstStyle/>
                    <a:p>
                      <a:r>
                        <a:rPr lang="en-GB" sz="2800" dirty="0"/>
                        <a:t> % of area of UK (243,610 </a:t>
                      </a:r>
                      <a:r>
                        <a:rPr lang="en-GB" sz="2800" dirty="0" err="1"/>
                        <a:t>sq</a:t>
                      </a:r>
                      <a:r>
                        <a:rPr lang="en-GB" sz="2800" dirty="0"/>
                        <a:t> 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highlight>
                            <a:srgbClr val="00FF00"/>
                          </a:highlight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highlight>
                            <a:srgbClr val="00FF00"/>
                          </a:highlight>
                        </a:rPr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highlight>
                            <a:srgbClr val="00FF00"/>
                          </a:highlight>
                        </a:rPr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7518"/>
                  </a:ext>
                </a:extLst>
              </a:tr>
              <a:tr h="396604">
                <a:tc>
                  <a:txBody>
                    <a:bodyPr/>
                    <a:lstStyle/>
                    <a:p>
                      <a:r>
                        <a:rPr lang="en-GB" sz="2800" dirty="0" err="1"/>
                        <a:t>Sq</a:t>
                      </a:r>
                      <a:r>
                        <a:rPr lang="en-GB" sz="2800" dirty="0"/>
                        <a:t> km for 900,000 houses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7,200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4,770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20,700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8104"/>
                  </a:ext>
                </a:extLst>
              </a:tr>
              <a:tr h="396604">
                <a:tc>
                  <a:txBody>
                    <a:bodyPr/>
                    <a:lstStyle/>
                    <a:p>
                      <a:r>
                        <a:rPr lang="en-GB" sz="2800" dirty="0"/>
                        <a:t>% of area of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highlight>
                            <a:srgbClr val="00FF00"/>
                          </a:highlight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highlight>
                            <a:srgbClr val="00FF00"/>
                          </a:highlight>
                        </a:rPr>
                        <a:t>1.95%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highlight>
                            <a:srgbClr val="00FF00"/>
                          </a:highlight>
                        </a:rPr>
                        <a:t>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72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732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1B28E-8862-01FB-3077-958F4D9CB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616D645-4FDC-BA79-B445-68A91A1FD19C}"/>
              </a:ext>
            </a:extLst>
          </p:cNvPr>
          <p:cNvSpPr txBox="1"/>
          <p:nvPr/>
        </p:nvSpPr>
        <p:spPr>
          <a:xfrm>
            <a:off x="546395" y="390236"/>
            <a:ext cx="1109921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Conclusion and notes</a:t>
            </a: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The UK woodland target (16.5% cover by 2050) is easily enough to fulfil UK’s complete timber requirement.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Especially if Mature/Ancient woodland is managed so that it can sequester ‘new’ carbon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Note that engineered wood can use any sort of timber – you no longer need large straight planks</a:t>
            </a:r>
            <a:endParaRPr lang="en-GB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08992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56E53-1922-E607-B853-7C755F968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17BBE50-A7D9-64D4-2246-1884342063CA}"/>
              </a:ext>
            </a:extLst>
          </p:cNvPr>
          <p:cNvSpPr txBox="1"/>
          <p:nvPr/>
        </p:nvSpPr>
        <p:spPr>
          <a:xfrm>
            <a:off x="542330" y="400069"/>
            <a:ext cx="11099210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Financial Viability</a:t>
            </a: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UK lags far behind Europe (Austria/Scandinavia) in engineered wood production (smaller forests/woodland, more mixed species, less established infrastructure)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But Defra is now free (post CAP) to subsidise woodland to pay for other Ecosystem services (soil stability, biodiversity, clean air, shade, flood prevention, water quality, access to nature etc)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So: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subsidies can be designed to make timber for construction financially viable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extraction and engineering is making good progress (UK engineered wood growing at 15% pa since 2015 (from a v low base))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05691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DB188-10F3-1FE9-BF82-727FF3B28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2CAE610-0A62-5BEC-3DC7-F24FC2C8D7C4}"/>
              </a:ext>
            </a:extLst>
          </p:cNvPr>
          <p:cNvSpPr txBox="1"/>
          <p:nvPr/>
        </p:nvSpPr>
        <p:spPr>
          <a:xfrm>
            <a:off x="542330" y="400069"/>
            <a:ext cx="9789025" cy="926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+mj-lt"/>
              </a:rPr>
              <a:t>England Woodland Creation Offer (EWCO) </a:t>
            </a:r>
          </a:p>
          <a:p>
            <a:endParaRPr lang="en-GB" sz="3600" b="1" dirty="0"/>
          </a:p>
          <a:p>
            <a:endParaRPr lang="en-GB" sz="3600" dirty="0"/>
          </a:p>
          <a:p>
            <a:r>
              <a:rPr lang="en-GB" sz="3200" dirty="0">
                <a:latin typeface="+mj-lt"/>
              </a:rPr>
              <a:t>Allows payments to be ‘stacked’ for the same piece of woodland. Eg</a:t>
            </a:r>
          </a:p>
          <a:p>
            <a:endParaRPr lang="en-US" altLang="en-US" sz="32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+mj-lt"/>
              </a:rPr>
              <a:t>  Woodland carbon credits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+mj-lt"/>
              </a:rPr>
              <a:t>  Biodiversity units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+mj-lt"/>
              </a:rPr>
              <a:t>  Flood mitigation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+mj-lt"/>
              </a:rPr>
              <a:t>  Access to nature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+mj-lt"/>
              </a:rPr>
              <a:t>  </a:t>
            </a:r>
            <a:r>
              <a:rPr lang="en-US" altLang="en-US" sz="2800" dirty="0" err="1">
                <a:latin typeface="+mj-lt"/>
              </a:rPr>
              <a:t>Etc</a:t>
            </a:r>
            <a:endParaRPr lang="en-US" altLang="en-US" sz="2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B2B9B9-AC73-4300-77C4-4EF8D4300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952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4FB8D5-2301-862B-A0F6-50AE65F52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53" y="0"/>
            <a:ext cx="7840133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DFE9D-207F-D3BC-3B5E-8A5C4D7EF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852" y="237777"/>
            <a:ext cx="4194048" cy="1500187"/>
          </a:xfrm>
          <a:solidFill>
            <a:schemeClr val="bg2"/>
          </a:solidFill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https://www.forestergis.com/Apps/MapBrowser/</a:t>
            </a:r>
          </a:p>
        </p:txBody>
      </p:sp>
    </p:spTree>
    <p:extLst>
      <p:ext uri="{BB962C8B-B14F-4D97-AF65-F5344CB8AC3E}">
        <p14:creationId xmlns:p14="http://schemas.microsoft.com/office/powerpoint/2010/main" val="339609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F7548-2CCF-9F42-C0FD-E96EAFE48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04" y="0"/>
            <a:ext cx="9648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2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30F91-85A0-8BE1-7939-8FADB6D9F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852" y="0"/>
            <a:ext cx="9704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897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70F553-531B-F652-5123-BB036B6B5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58" y="0"/>
            <a:ext cx="9677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3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65D447-29DC-EDE8-EDAC-4E5E956C8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582" y="0"/>
            <a:ext cx="9660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22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398CC0-5FF0-5872-2F36-11AE27826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691" y="0"/>
            <a:ext cx="9728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90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2AF15-C110-C066-323F-C117CAAD2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CDD385-5EC8-F40F-1788-8BC1F4D08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4"/>
          <a:stretch>
            <a:fillRect/>
          </a:stretch>
        </p:blipFill>
        <p:spPr>
          <a:xfrm>
            <a:off x="0" y="-501521"/>
            <a:ext cx="12192000" cy="7556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BD4641-1364-F8C4-8C11-8C0CFA15609F}"/>
              </a:ext>
            </a:extLst>
          </p:cNvPr>
          <p:cNvSpPr txBox="1"/>
          <p:nvPr/>
        </p:nvSpPr>
        <p:spPr>
          <a:xfrm>
            <a:off x="2234506" y="2064216"/>
            <a:ext cx="8588063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Woodland opportunities at Parish Level</a:t>
            </a:r>
          </a:p>
          <a:p>
            <a:endParaRPr lang="en-GB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2654292-5C8A-E237-ED04-D7657781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EAF0A567-A6E8-BEA2-A3F4-33AC6F2370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6856352C-E94D-4C25-2DBA-B95FCF6B08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399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3963-66D2-7416-041A-AA52A38C9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74" y="47340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England Woodland Creation Offer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79A15-E06C-541B-6039-46E6C885D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64" y="1582404"/>
            <a:ext cx="11758536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EWCO grants are for a minimum area of 2 ha, so not available to small landowners,  gardens etc</a:t>
            </a:r>
          </a:p>
          <a:p>
            <a:r>
              <a:rPr lang="en-GB" dirty="0"/>
              <a:t>But DEFRA </a:t>
            </a:r>
            <a:r>
              <a:rPr lang="en-GB" u="sng" dirty="0"/>
              <a:t>is</a:t>
            </a:r>
            <a:r>
              <a:rPr lang="en-GB" dirty="0"/>
              <a:t> prepared to work with groups of (non-contiguous) landowners</a:t>
            </a:r>
          </a:p>
          <a:p>
            <a:r>
              <a:rPr lang="en-GB" dirty="0"/>
              <a:t>This needs to be done through a legal entity (such as a Community Interest Company or Co-op)</a:t>
            </a:r>
          </a:p>
          <a:p>
            <a:pPr marL="0" indent="0">
              <a:buNone/>
            </a:pPr>
            <a:r>
              <a:rPr lang="en-GB" dirty="0"/>
              <a:t>Is this an opportunity for Odiham and other Hart parishes?</a:t>
            </a:r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0" indent="0">
              <a:buNone/>
            </a:pPr>
            <a:endParaRPr lang="en-GB" sz="3200" dirty="0"/>
          </a:p>
          <a:p>
            <a:pPr lvl="1"/>
            <a:endParaRPr lang="en-GB" sz="2800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985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368D8-2A72-19B6-F1BF-36D9CA03C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BE94F-8612-7C1D-2840-58161460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74" y="47340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Process to </a:t>
            </a:r>
            <a:r>
              <a:rPr lang="en-GB"/>
              <a:t>develop Odiham </a:t>
            </a:r>
            <a:r>
              <a:rPr lang="en-GB" dirty="0"/>
              <a:t>parish-level woodland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C6FD4-D4D1-7C0D-14C2-C36966A5F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64" y="1582404"/>
            <a:ext cx="11758536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Identify woodland opportunity areas</a:t>
            </a:r>
          </a:p>
          <a:p>
            <a:r>
              <a:rPr lang="en-GB" dirty="0"/>
              <a:t>Exclude areas earmarked for other purposes in Neighbourhood Plan/Local Plan</a:t>
            </a:r>
          </a:p>
          <a:p>
            <a:r>
              <a:rPr lang="en-GB" dirty="0"/>
              <a:t>Discuss with Landowners</a:t>
            </a:r>
          </a:p>
          <a:p>
            <a:r>
              <a:rPr lang="en-GB" dirty="0"/>
              <a:t>Group Landowners under a CIC or Coop</a:t>
            </a:r>
          </a:p>
          <a:p>
            <a:r>
              <a:rPr lang="en-GB" dirty="0"/>
              <a:t>Apply for DEFRA grants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Also, support timber construction in Neighbourhood and Local Plans</a:t>
            </a:r>
          </a:p>
          <a:p>
            <a:endParaRPr lang="en-GB" dirty="0"/>
          </a:p>
          <a:p>
            <a:pPr marL="514350" indent="-514350">
              <a:buFont typeface="+mj-lt"/>
              <a:buAutoNum type="alphaLcPeriod"/>
            </a:pPr>
            <a:endParaRPr lang="en-GB" dirty="0"/>
          </a:p>
          <a:p>
            <a:pPr marL="0" indent="0">
              <a:buNone/>
            </a:pPr>
            <a:endParaRPr lang="en-GB" sz="3200" dirty="0"/>
          </a:p>
          <a:p>
            <a:pPr lvl="1"/>
            <a:endParaRPr lang="en-GB" sz="2800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044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2ACEB-3B2A-6006-27F0-536BE7348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2A67851-6801-FC37-AD64-3AE6DC785135}"/>
              </a:ext>
            </a:extLst>
          </p:cNvPr>
          <p:cNvSpPr txBox="1"/>
          <p:nvPr/>
        </p:nvSpPr>
        <p:spPr>
          <a:xfrm>
            <a:off x="1446662" y="150125"/>
            <a:ext cx="8966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Odiham Woodland Opportunity Areas (Friends of the Earth)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F4CC42EA-1D60-07B9-7CC1-CC7AB5920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614" y="788395"/>
            <a:ext cx="10915813" cy="594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73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9161F-5223-8003-FB97-491A55253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8BC75-C4B0-276A-5589-B17B6D9AC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35" y="1093011"/>
            <a:ext cx="9906881" cy="5901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E8D164-23AA-03ED-B5CC-F2EA57A967BE}"/>
              </a:ext>
            </a:extLst>
          </p:cNvPr>
          <p:cNvSpPr txBox="1"/>
          <p:nvPr/>
        </p:nvSpPr>
        <p:spPr>
          <a:xfrm>
            <a:off x="388807" y="4205739"/>
            <a:ext cx="2230858" cy="1329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Odiham Tree Cover (Friends of the Earth</a:t>
            </a:r>
            <a:r>
              <a:rPr lang="en-GB" sz="3200" dirty="0"/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269CB7D-FCFC-6DE8-A8A3-F48F67E74346}"/>
                  </a:ext>
                </a:extLst>
              </p14:cNvPr>
              <p14:cNvContentPartPr/>
              <p14:nvPr/>
            </p14:nvContentPartPr>
            <p14:xfrm>
              <a:off x="2678556" y="1695229"/>
              <a:ext cx="1939320" cy="3011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269CB7D-FCFC-6DE8-A8A3-F48F67E743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69556" y="1686229"/>
                <a:ext cx="1956960" cy="30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C94B519-8988-B3A3-9AB7-A2E71FC06477}"/>
                  </a:ext>
                </a:extLst>
              </p14:cNvPr>
              <p14:cNvContentPartPr/>
              <p14:nvPr/>
            </p14:nvContentPartPr>
            <p14:xfrm>
              <a:off x="5549196" y="2029669"/>
              <a:ext cx="1673280" cy="2414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C94B519-8988-B3A3-9AB7-A2E71FC0647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0196" y="2021029"/>
                <a:ext cx="1690920" cy="243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3484CDB-DD34-1370-7A5C-96E57A1C1560}"/>
                  </a:ext>
                </a:extLst>
              </p14:cNvPr>
              <p14:cNvContentPartPr/>
              <p14:nvPr/>
            </p14:nvContentPartPr>
            <p14:xfrm>
              <a:off x="5493756" y="3432949"/>
              <a:ext cx="2016360" cy="3428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3484CDB-DD34-1370-7A5C-96E57A1C15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84756" y="3424309"/>
                <a:ext cx="2034000" cy="344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2BBFCA1-AB1E-0E75-E283-6366FDE4B323}"/>
                  </a:ext>
                </a:extLst>
              </p14:cNvPr>
              <p14:cNvContentPartPr/>
              <p14:nvPr/>
            </p14:nvContentPartPr>
            <p14:xfrm>
              <a:off x="3145116" y="2821669"/>
              <a:ext cx="2889000" cy="3727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2BBFCA1-AB1E-0E75-E283-6366FDE4B32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36116" y="2813029"/>
                <a:ext cx="2906640" cy="37454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2FF5FBD-26B3-727F-52E5-E58E190CE838}"/>
              </a:ext>
            </a:extLst>
          </p:cNvPr>
          <p:cNvSpPr txBox="1"/>
          <p:nvPr/>
        </p:nvSpPr>
        <p:spPr>
          <a:xfrm>
            <a:off x="2678556" y="237400"/>
            <a:ext cx="6867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Tree Planting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24151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20ABFC-C24A-DECA-0307-B5698D83D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403" y="918097"/>
            <a:ext cx="9128078" cy="58335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E9C88B-8579-07FF-EC57-CD843578F623}"/>
              </a:ext>
            </a:extLst>
          </p:cNvPr>
          <p:cNvSpPr txBox="1"/>
          <p:nvPr/>
        </p:nvSpPr>
        <p:spPr>
          <a:xfrm>
            <a:off x="1937982" y="272955"/>
            <a:ext cx="8543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Use Land Registry Polygons to identify  Landowners</a:t>
            </a:r>
          </a:p>
        </p:txBody>
      </p:sp>
    </p:spTree>
    <p:extLst>
      <p:ext uri="{BB962C8B-B14F-4D97-AF65-F5344CB8AC3E}">
        <p14:creationId xmlns:p14="http://schemas.microsoft.com/office/powerpoint/2010/main" val="69203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be23ff-a1a8-461e-a87e-0dffa8969a7f">
      <Terms xmlns="http://schemas.microsoft.com/office/infopath/2007/PartnerControls"/>
    </lcf76f155ced4ddcb4097134ff3c332f>
    <TaxCatchAll xmlns="054406cd-b59c-437f-9786-dc5591269ab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9301251614A4BAB0D88A56E37C720" ma:contentTypeVersion="18" ma:contentTypeDescription="Create a new document." ma:contentTypeScope="" ma:versionID="fc20b07e58d2dd6efdbab51b4c530890">
  <xsd:schema xmlns:xsd="http://www.w3.org/2001/XMLSchema" xmlns:xs="http://www.w3.org/2001/XMLSchema" xmlns:p="http://schemas.microsoft.com/office/2006/metadata/properties" xmlns:ns2="f3be23ff-a1a8-461e-a87e-0dffa8969a7f" xmlns:ns3="054406cd-b59c-437f-9786-dc5591269ab3" targetNamespace="http://schemas.microsoft.com/office/2006/metadata/properties" ma:root="true" ma:fieldsID="15b898f6369baf0e1b4f5e1bb38e480f" ns2:_="" ns3:_="">
    <xsd:import namespace="f3be23ff-a1a8-461e-a87e-0dffa8969a7f"/>
    <xsd:import namespace="054406cd-b59c-437f-9786-dc5591269a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e23ff-a1a8-461e-a87e-0dffa8969a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46bfab8-8a20-4aea-8458-a44228bec2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4406cd-b59c-437f-9786-dc5591269ab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ad0c44a-59f5-4b51-a6d4-c84ef06e6f38}" ma:internalName="TaxCatchAll" ma:showField="CatchAllData" ma:web="054406cd-b59c-437f-9786-dc5591269a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97F95C-AB03-43F1-A585-51C38DBA7881}">
  <ds:schemaRefs>
    <ds:schemaRef ds:uri="http://www.w3.org/XML/1998/namespace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054406cd-b59c-437f-9786-dc5591269ab3"/>
    <ds:schemaRef ds:uri="f3be23ff-a1a8-461e-a87e-0dffa8969a7f"/>
  </ds:schemaRefs>
</ds:datastoreItem>
</file>

<file path=customXml/itemProps2.xml><?xml version="1.0" encoding="utf-8"?>
<ds:datastoreItem xmlns:ds="http://schemas.openxmlformats.org/officeDocument/2006/customXml" ds:itemID="{6569C8C7-5A9A-4373-AF8B-5DFB98752A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be23ff-a1a8-461e-a87e-0dffa8969a7f"/>
    <ds:schemaRef ds:uri="054406cd-b59c-437f-9786-dc5591269a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C26566-504D-43E3-AF3B-1BC1C5AD1C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11478</TotalTime>
  <Words>1057</Words>
  <Application>Microsoft Office PowerPoint</Application>
  <PresentationFormat>Widescreen</PresentationFormat>
  <Paragraphs>186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English Woodland and Timber Construction  Tristram Cary September 2026 </vt:lpstr>
      <vt:lpstr>UK has very low tree-cover</vt:lpstr>
      <vt:lpstr>Why is UK so short of woodland?</vt:lpstr>
      <vt:lpstr>Government Woodland Policy (post Brexit)</vt:lpstr>
      <vt:lpstr>PowerPoint Presentation</vt:lpstr>
      <vt:lpstr>PowerPoint Presentation</vt:lpstr>
      <vt:lpstr>PowerPoint Presentation</vt:lpstr>
      <vt:lpstr>ALBEDO: Percentage of sunlight reflected from Earth’s surface   Note that woodland absorbs 90% of sun’s heat  So unmanaged Ancient Woodland is bad for global warming  </vt:lpstr>
      <vt:lpstr>Timber for Construction</vt:lpstr>
      <vt:lpstr>Engineered Timber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Superwood (by InventWood and Woodoo)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England Woodland Creation Offer</vt:lpstr>
      <vt:lpstr>Process to develop Odiham parish-level woodland plan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Biomass Layer (Trees)</dc:title>
  <dc:creator>Tristram Cary</dc:creator>
  <cp:lastModifiedBy>Tristram Cary</cp:lastModifiedBy>
  <cp:revision>13</cp:revision>
  <dcterms:created xsi:type="dcterms:W3CDTF">2022-07-04T12:00:46Z</dcterms:created>
  <dcterms:modified xsi:type="dcterms:W3CDTF">2026-09-08T10:19:31Z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0x010100C5E9301251614A4BAB0D88A56E37C720</vt:lpwstr>
  </property>
  <property fmtid="{D5CDD505-2E9C-101B-9397-08002B2CF9AE}" pid="3" name="MediaServiceImageTags">
    <vt:lpwstr/>
  </property>
</Properties>
</file>